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92" r:id="rId2"/>
    <p:sldId id="294" r:id="rId3"/>
    <p:sldId id="293" r:id="rId4"/>
    <p:sldId id="301" r:id="rId5"/>
    <p:sldId id="296" r:id="rId6"/>
    <p:sldId id="298" r:id="rId7"/>
    <p:sldId id="299" r:id="rId8"/>
    <p:sldId id="309" r:id="rId9"/>
    <p:sldId id="310" r:id="rId10"/>
    <p:sldId id="300" r:id="rId11"/>
    <p:sldId id="302" r:id="rId12"/>
    <p:sldId id="303" r:id="rId13"/>
    <p:sldId id="305" r:id="rId14"/>
    <p:sldId id="304" r:id="rId15"/>
    <p:sldId id="306" r:id="rId16"/>
    <p:sldId id="308" r:id="rId17"/>
    <p:sldId id="307" r:id="rId18"/>
  </p:sldIdLst>
  <p:sldSz cx="9144000" cy="6858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山崎 裕洋" initials="山崎" lastIdx="1" clrIdx="0">
    <p:extLst>
      <p:ext uri="{19B8F6BF-5375-455C-9EA6-DF929625EA0E}">
        <p15:presenceInfo xmlns:p15="http://schemas.microsoft.com/office/powerpoint/2012/main" userId="S-1-5-21-115750730-1161587054-1221738049-11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CCFFFF"/>
    <a:srgbClr val="A7DDFF"/>
    <a:srgbClr val="008000"/>
    <a:srgbClr val="3399FF"/>
    <a:srgbClr val="0066FF"/>
    <a:srgbClr val="000099"/>
    <a:srgbClr val="0000CC"/>
    <a:srgbClr val="3366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6453" autoAdjust="0"/>
  </p:normalViewPr>
  <p:slideViewPr>
    <p:cSldViewPr>
      <p:cViewPr varScale="1">
        <p:scale>
          <a:sx n="113" d="100"/>
          <a:sy n="113" d="100"/>
        </p:scale>
        <p:origin x="1476"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12478A8E-5D96-46B7-9974-EEF06A0A88CF}" type="datetimeFigureOut">
              <a:rPr kumimoji="1" lang="ja-JP" altLang="en-US" smtClean="0"/>
              <a:t>2023/5/23</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8F686A20-ED03-4071-9E6E-82151CD6A538}" type="slidenum">
              <a:rPr kumimoji="1" lang="ja-JP" altLang="en-US" smtClean="0"/>
              <a:t>‹#›</a:t>
            </a:fld>
            <a:endParaRPr kumimoji="1" lang="ja-JP" altLang="en-US"/>
          </a:p>
        </p:txBody>
      </p:sp>
    </p:spTree>
    <p:extLst>
      <p:ext uri="{BB962C8B-B14F-4D97-AF65-F5344CB8AC3E}">
        <p14:creationId xmlns:p14="http://schemas.microsoft.com/office/powerpoint/2010/main" val="1558845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072" cy="498008"/>
          </a:xfrm>
          <a:prstGeom prst="rect">
            <a:avLst/>
          </a:prstGeom>
        </p:spPr>
        <p:txBody>
          <a:bodyPr vert="horz" lIns="92034" tIns="46017" rIns="92034" bIns="460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1002" y="0"/>
            <a:ext cx="2945072" cy="498008"/>
          </a:xfrm>
          <a:prstGeom prst="rect">
            <a:avLst/>
          </a:prstGeom>
        </p:spPr>
        <p:txBody>
          <a:bodyPr vert="horz" lIns="92034" tIns="46017" rIns="92034" bIns="46017" rtlCol="0"/>
          <a:lstStyle>
            <a:lvl1pPr algn="r">
              <a:defRPr sz="1200"/>
            </a:lvl1pPr>
          </a:lstStyle>
          <a:p>
            <a:fld id="{2EF6D268-AB1F-4BAA-8F0D-2DD0E6201221}" type="datetimeFigureOut">
              <a:rPr kumimoji="1" lang="ja-JP" altLang="en-US" smtClean="0"/>
              <a:t>2023/5/23</a:t>
            </a:fld>
            <a:endParaRPr kumimoji="1" lang="ja-JP" altLang="en-US"/>
          </a:p>
        </p:txBody>
      </p:sp>
      <p:sp>
        <p:nvSpPr>
          <p:cNvPr id="4" name="スライド イメージ プレースホルダー 3"/>
          <p:cNvSpPr>
            <a:spLocks noGrp="1" noRot="1" noChangeAspect="1"/>
          </p:cNvSpPr>
          <p:nvPr>
            <p:ph type="sldImg" idx="2"/>
          </p:nvPr>
        </p:nvSpPr>
        <p:spPr>
          <a:xfrm>
            <a:off x="1165225" y="1239838"/>
            <a:ext cx="4467225" cy="3351212"/>
          </a:xfrm>
          <a:prstGeom prst="rect">
            <a:avLst/>
          </a:prstGeom>
          <a:noFill/>
          <a:ln w="12700">
            <a:solidFill>
              <a:prstClr val="black"/>
            </a:solidFill>
          </a:ln>
        </p:spPr>
        <p:txBody>
          <a:bodyPr vert="horz" lIns="92034" tIns="46017" rIns="92034" bIns="46017" rtlCol="0" anchor="ctr"/>
          <a:lstStyle/>
          <a:p>
            <a:endParaRPr lang="ja-JP" altLang="en-US"/>
          </a:p>
        </p:txBody>
      </p:sp>
      <p:sp>
        <p:nvSpPr>
          <p:cNvPr id="5" name="ノート プレースホルダー 4"/>
          <p:cNvSpPr>
            <a:spLocks noGrp="1"/>
          </p:cNvSpPr>
          <p:nvPr>
            <p:ph type="body" sz="quarter" idx="3"/>
          </p:nvPr>
        </p:nvSpPr>
        <p:spPr>
          <a:xfrm>
            <a:off x="680249" y="4777365"/>
            <a:ext cx="5437179" cy="3909042"/>
          </a:xfrm>
          <a:prstGeom prst="rect">
            <a:avLst/>
          </a:prstGeom>
        </p:spPr>
        <p:txBody>
          <a:bodyPr vert="horz" lIns="92034" tIns="46017" rIns="92034" bIns="460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630"/>
            <a:ext cx="2945072" cy="498008"/>
          </a:xfrm>
          <a:prstGeom prst="rect">
            <a:avLst/>
          </a:prstGeom>
        </p:spPr>
        <p:txBody>
          <a:bodyPr vert="horz" lIns="92034" tIns="46017" rIns="92034" bIns="460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1002" y="9428630"/>
            <a:ext cx="2945072" cy="498008"/>
          </a:xfrm>
          <a:prstGeom prst="rect">
            <a:avLst/>
          </a:prstGeom>
        </p:spPr>
        <p:txBody>
          <a:bodyPr vert="horz" lIns="92034" tIns="46017" rIns="92034" bIns="46017" rtlCol="0" anchor="b"/>
          <a:lstStyle>
            <a:lvl1pPr algn="r">
              <a:defRPr sz="1200"/>
            </a:lvl1pPr>
          </a:lstStyle>
          <a:p>
            <a:fld id="{796E3F52-70BA-4F78-B285-8247CF03315E}" type="slidenum">
              <a:rPr kumimoji="1" lang="ja-JP" altLang="en-US" smtClean="0"/>
              <a:t>‹#›</a:t>
            </a:fld>
            <a:endParaRPr kumimoji="1" lang="ja-JP" altLang="en-US"/>
          </a:p>
        </p:txBody>
      </p:sp>
    </p:spTree>
    <p:extLst>
      <p:ext uri="{BB962C8B-B14F-4D97-AF65-F5344CB8AC3E}">
        <p14:creationId xmlns:p14="http://schemas.microsoft.com/office/powerpoint/2010/main" val="359768414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01346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552997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2026188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438150"/>
          </a:xfrm>
          <a:solidFill>
            <a:srgbClr val="002060"/>
          </a:solidFill>
        </p:spPr>
        <p:txBody>
          <a:bodyPr>
            <a:noAutofit/>
          </a:bodyPr>
          <a:lstStyle>
            <a:lvl1pPr>
              <a:defRPr sz="2400">
                <a:solidFill>
                  <a:schemeClr val="bg1"/>
                </a:solidFill>
              </a:defRPr>
            </a:lvl1pPr>
          </a:lstStyle>
          <a:p>
            <a:r>
              <a:rPr lang="ja-JP" altLang="en-US" dirty="0"/>
              <a:t>　マスター タイトルの書式設定</a:t>
            </a:r>
            <a:endParaRPr lang="en-US" dirty="0"/>
          </a:p>
        </p:txBody>
      </p:sp>
      <p:sp>
        <p:nvSpPr>
          <p:cNvPr id="3" name="Content Placeholder 2"/>
          <p:cNvSpPr>
            <a:spLocks noGrp="1"/>
          </p:cNvSpPr>
          <p:nvPr>
            <p:ph idx="1" hasCustomPrompt="1"/>
          </p:nvPr>
        </p:nvSpPr>
        <p:spPr>
          <a:xfrm>
            <a:off x="114301" y="545771"/>
            <a:ext cx="8915400" cy="1043049"/>
          </a:xfrm>
          <a:ln w="15875">
            <a:solidFill>
              <a:schemeClr val="tx1"/>
            </a:solidFill>
            <a:prstDash val="dash"/>
          </a:ln>
        </p:spPr>
        <p:txBody>
          <a:bodyPr>
            <a:normAutofit/>
          </a:bodyPr>
          <a:lstStyle>
            <a:lvl1pPr marL="0" indent="0">
              <a:buNone/>
              <a:defRPr sz="1800" i="0">
                <a:effectLst/>
              </a:defRPr>
            </a:lvl1pPr>
          </a:lstStyle>
          <a:p>
            <a:pPr lvl="0"/>
            <a:r>
              <a:rPr lang="en-US" altLang="ja-JP" dirty="0"/>
              <a:t>【</a:t>
            </a:r>
            <a:r>
              <a:rPr lang="ja-JP" altLang="en-US" dirty="0"/>
              <a:t>本囲み内にポイントを記載</a:t>
            </a:r>
            <a:r>
              <a:rPr lang="en-US" altLang="ja-JP" dirty="0"/>
              <a:t>】</a:t>
            </a:r>
            <a:endParaRPr lang="en-US" dirty="0"/>
          </a:p>
        </p:txBody>
      </p:sp>
      <p:sp>
        <p:nvSpPr>
          <p:cNvPr id="5" name="Footer Placeholder 4"/>
          <p:cNvSpPr>
            <a:spLocks noGrp="1"/>
          </p:cNvSpPr>
          <p:nvPr>
            <p:ph type="ftr" sz="quarter" idx="11"/>
          </p:nvPr>
        </p:nvSpPr>
        <p:spPr>
          <a:xfrm>
            <a:off x="12163" y="6637938"/>
            <a:ext cx="3086100" cy="197071"/>
          </a:xfrm>
          <a:prstGeom prst="rect">
            <a:avLst/>
          </a:prstGeom>
        </p:spPr>
        <p:txBody>
          <a:bodyPr bIns="0" anchor="b" anchorCtr="0"/>
          <a:lstStyle>
            <a:lvl1pPr algn="l">
              <a:defRPr sz="900" i="0">
                <a:solidFill>
                  <a:schemeClr val="tx1"/>
                </a:solidFill>
                <a:latin typeface="HGPｺﾞｼｯｸM" panose="020B0600000000000000" pitchFamily="50" charset="-128"/>
                <a:ea typeface="HGPｺﾞｼｯｸM" panose="020B0600000000000000" pitchFamily="50" charset="-128"/>
              </a:defRPr>
            </a:lvl1pPr>
          </a:lstStyle>
          <a:p>
            <a:r>
              <a:rPr lang="ja-JP" altLang="en-US"/>
              <a:t>「くすりのシリコンバレー</a:t>
            </a:r>
            <a:r>
              <a:rPr lang="en-US" altLang="ja-JP"/>
              <a:t>TOYAMA</a:t>
            </a:r>
            <a:r>
              <a:rPr lang="ja-JP" altLang="en-US"/>
              <a:t>」創造コンソーシアム</a:t>
            </a:r>
            <a:endParaRPr lang="ja-JP" altLang="en-US" dirty="0"/>
          </a:p>
        </p:txBody>
      </p:sp>
      <p:sp>
        <p:nvSpPr>
          <p:cNvPr id="6" name="Slide Number Placeholder 5"/>
          <p:cNvSpPr>
            <a:spLocks noGrp="1"/>
          </p:cNvSpPr>
          <p:nvPr>
            <p:ph type="sldNum" sz="quarter" idx="12"/>
          </p:nvPr>
        </p:nvSpPr>
        <p:spPr>
          <a:xfrm>
            <a:off x="7086600" y="6524405"/>
            <a:ext cx="2057400" cy="365125"/>
          </a:xfrm>
        </p:spPr>
        <p:txBody>
          <a:bodyPr/>
          <a:lstStyle/>
          <a:p>
            <a:fld id="{2F143BD1-2DB3-4352-8591-6DD94F4E97F2}" type="slidenum">
              <a:rPr kumimoji="1" lang="ja-JP" altLang="en-US" smtClean="0"/>
              <a:t>‹#›</a:t>
            </a:fld>
            <a:endParaRPr kumimoji="1" lang="ja-JP" altLang="en-US"/>
          </a:p>
        </p:txBody>
      </p:sp>
      <p:sp>
        <p:nvSpPr>
          <p:cNvPr id="9" name="コンテンツ プレースホルダー 8"/>
          <p:cNvSpPr>
            <a:spLocks noGrp="1"/>
          </p:cNvSpPr>
          <p:nvPr>
            <p:ph sz="quarter" idx="13" hasCustomPrompt="1"/>
          </p:nvPr>
        </p:nvSpPr>
        <p:spPr>
          <a:xfrm>
            <a:off x="114301" y="1658341"/>
            <a:ext cx="8915399" cy="4925076"/>
          </a:xfrm>
          <a:ln>
            <a:noFill/>
          </a:ln>
        </p:spPr>
        <p:txBody>
          <a:bodyPr>
            <a:normAutofit/>
          </a:bodyPr>
          <a:lstStyle>
            <a:lvl1pPr marL="0" indent="0">
              <a:buNone/>
              <a:defRPr sz="1600" baseline="0"/>
            </a:lvl1pPr>
          </a:lstStyle>
          <a:p>
            <a:pPr lvl="0"/>
            <a:r>
              <a:rPr kumimoji="1" lang="en-US" altLang="ja-JP" dirty="0"/>
              <a:t>【</a:t>
            </a:r>
            <a:r>
              <a:rPr kumimoji="1" lang="ja-JP" altLang="en-US" dirty="0"/>
              <a:t>スライド中下部に、ポイントの具体的内容を、客観的な根拠も含めて記載</a:t>
            </a:r>
            <a:r>
              <a:rPr kumimoji="1" lang="en-US" altLang="ja-JP" dirty="0"/>
              <a:t>】</a:t>
            </a:r>
            <a:endParaRPr kumimoji="1" lang="ja-JP" altLang="en-US" dirty="0"/>
          </a:p>
        </p:txBody>
      </p:sp>
    </p:spTree>
    <p:extLst>
      <p:ext uri="{BB962C8B-B14F-4D97-AF65-F5344CB8AC3E}">
        <p14:creationId xmlns:p14="http://schemas.microsoft.com/office/powerpoint/2010/main" val="2592938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798992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endParaRPr kumimoji="1" lang="ja-JP" altLang="en-US"/>
          </a:p>
        </p:txBody>
      </p:sp>
      <p:sp>
        <p:nvSpPr>
          <p:cNvPr id="5" name="フッター プレースホルダー 4"/>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612526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348670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endParaRPr kumimoji="1" lang="ja-JP" altLang="en-US"/>
          </a:p>
        </p:txBody>
      </p:sp>
      <p:sp>
        <p:nvSpPr>
          <p:cNvPr id="8" name="フッター プレースホルダー 7"/>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9" name="スライド番号プレースホルダー 8"/>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87758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5" name="スライド番号プレースホルダー 4"/>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8470024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kumimoji="1" lang="ja-JP" altLang="en-US"/>
          </a:p>
        </p:txBody>
      </p:sp>
      <p:sp>
        <p:nvSpPr>
          <p:cNvPr id="3" name="フッター プレースホルダー 2"/>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4" name="スライド番号プレースホルダー 3"/>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6425240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1233643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endParaRPr kumimoji="1" lang="ja-JP" altLang="en-US"/>
          </a:p>
        </p:txBody>
      </p:sp>
      <p:sp>
        <p:nvSpPr>
          <p:cNvPr id="6" name="フッター プレースホルダー 5"/>
          <p:cNvSpPr>
            <a:spLocks noGrp="1"/>
          </p:cNvSpPr>
          <p:nvPr>
            <p:ph type="ftr" sz="quarter" idx="11"/>
          </p:nvPr>
        </p:nvSpPr>
        <p:spPr/>
        <p:txBody>
          <a:bodyPr/>
          <a:lstStyle/>
          <a:p>
            <a:r>
              <a:rPr kumimoji="1" lang="ja-JP" altLang="en-US"/>
              <a:t>「くすりのシリコンバレー</a:t>
            </a:r>
            <a:r>
              <a:rPr kumimoji="1" lang="en-US" altLang="ja-JP"/>
              <a:t>TOYAMA</a:t>
            </a:r>
            <a:r>
              <a:rPr kumimoji="1" lang="ja-JP" altLang="en-US"/>
              <a:t>」創造コンソーシアム</a:t>
            </a:r>
          </a:p>
        </p:txBody>
      </p:sp>
      <p:sp>
        <p:nvSpPr>
          <p:cNvPr id="7" name="スライド番号プレースホルダー 6"/>
          <p:cNvSpPr>
            <a:spLocks noGrp="1"/>
          </p:cNvSpPr>
          <p:nvPr>
            <p:ph type="sldNum" sz="quarter" idx="12"/>
          </p:nvPr>
        </p:nvSpPr>
        <p:spPr/>
        <p:txBody>
          <a:body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371865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「くすりのシリコンバレー</a:t>
            </a:r>
            <a:r>
              <a:rPr kumimoji="1" lang="en-US" altLang="ja-JP"/>
              <a:t>TOYAMA</a:t>
            </a:r>
            <a:r>
              <a:rPr kumimoji="1" lang="ja-JP" altLang="en-US"/>
              <a:t>」創造コンソーシアム</a:t>
            </a: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EDBAC8-DA46-4B11-BA60-CE56A42BF209}" type="slidenum">
              <a:rPr kumimoji="1" lang="ja-JP" altLang="en-US" smtClean="0"/>
              <a:t>‹#›</a:t>
            </a:fld>
            <a:endParaRPr kumimoji="1" lang="ja-JP" altLang="en-US"/>
          </a:p>
        </p:txBody>
      </p:sp>
    </p:spTree>
    <p:extLst>
      <p:ext uri="{BB962C8B-B14F-4D97-AF65-F5344CB8AC3E}">
        <p14:creationId xmlns:p14="http://schemas.microsoft.com/office/powerpoint/2010/main" val="94667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nchor="t" anchorCtr="0"/>
          <a:lstStyle/>
          <a:p>
            <a:pPr algn="ctr"/>
            <a:r>
              <a:rPr lang="ja-JP" altLang="en-US" sz="1800" dirty="0">
                <a:latin typeface="+mn-ea"/>
                <a:ea typeface="+mn-ea"/>
              </a:rPr>
              <a:t>令和５年度　くすりコンソーシアム研究開発事業</a:t>
            </a:r>
            <a:r>
              <a:rPr lang="ja-JP" altLang="en-US" dirty="0">
                <a:latin typeface="+mn-ea"/>
                <a:ea typeface="+mn-ea"/>
              </a:rPr>
              <a:t>　研究</a:t>
            </a:r>
            <a:r>
              <a:rPr lang="ja-JP" altLang="en-US" dirty="0" smtClean="0">
                <a:latin typeface="+mn-ea"/>
                <a:ea typeface="+mn-ea"/>
              </a:rPr>
              <a:t>計画書　　　（様式２）</a:t>
            </a:r>
            <a:endParaRPr lang="en-US"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a:t>
            </a:fld>
            <a:endParaRPr kumimoji="1" lang="ja-JP" altLang="en-US">
              <a:latin typeface="+mn-ea"/>
            </a:endParaRPr>
          </a:p>
        </p:txBody>
      </p:sp>
      <p:graphicFrame>
        <p:nvGraphicFramePr>
          <p:cNvPr id="3" name="表 2"/>
          <p:cNvGraphicFramePr>
            <a:graphicFrameLocks noGrp="1"/>
          </p:cNvGraphicFramePr>
          <p:nvPr>
            <p:extLst>
              <p:ext uri="{D42A27DB-BD31-4B8C-83A1-F6EECF244321}">
                <p14:modId xmlns:p14="http://schemas.microsoft.com/office/powerpoint/2010/main" val="13009358"/>
              </p:ext>
            </p:extLst>
          </p:nvPr>
        </p:nvGraphicFramePr>
        <p:xfrm>
          <a:off x="395536" y="1080729"/>
          <a:ext cx="8424936" cy="5297928"/>
        </p:xfrm>
        <a:graphic>
          <a:graphicData uri="http://schemas.openxmlformats.org/drawingml/2006/table">
            <a:tbl>
              <a:tblPr firstRow="1" bandRow="1">
                <a:tableStyleId>{5940675A-B579-460E-94D1-54222C63F5DA}</a:tableStyleId>
              </a:tblPr>
              <a:tblGrid>
                <a:gridCol w="1152128">
                  <a:extLst>
                    <a:ext uri="{9D8B030D-6E8A-4147-A177-3AD203B41FA5}">
                      <a16:colId xmlns:a16="http://schemas.microsoft.com/office/drawing/2014/main" val="901013807"/>
                    </a:ext>
                  </a:extLst>
                </a:gridCol>
                <a:gridCol w="1800200">
                  <a:extLst>
                    <a:ext uri="{9D8B030D-6E8A-4147-A177-3AD203B41FA5}">
                      <a16:colId xmlns:a16="http://schemas.microsoft.com/office/drawing/2014/main" val="2020428718"/>
                    </a:ext>
                  </a:extLst>
                </a:gridCol>
                <a:gridCol w="5472608">
                  <a:extLst>
                    <a:ext uri="{9D8B030D-6E8A-4147-A177-3AD203B41FA5}">
                      <a16:colId xmlns:a16="http://schemas.microsoft.com/office/drawing/2014/main" val="4077948066"/>
                    </a:ext>
                  </a:extLst>
                </a:gridCol>
              </a:tblGrid>
              <a:tr h="864096">
                <a:tc>
                  <a:txBody>
                    <a:bodyPr/>
                    <a:lstStyle/>
                    <a:p>
                      <a:pPr>
                        <a:lnSpc>
                          <a:spcPts val="2200"/>
                        </a:lnSpc>
                      </a:pPr>
                      <a:r>
                        <a:rPr kumimoji="1" lang="ja-JP" altLang="en-US" sz="1100" dirty="0"/>
                        <a:t>研究テーマ名</a:t>
                      </a:r>
                    </a:p>
                  </a:txBody>
                  <a:tcPr>
                    <a:solidFill>
                      <a:srgbClr val="CCFFFF"/>
                    </a:solidFill>
                  </a:tcPr>
                </a:tc>
                <a:tc gridSpan="2">
                  <a:txBody>
                    <a:bodyPr/>
                    <a:lstStyle/>
                    <a:p>
                      <a:pPr>
                        <a:lnSpc>
                          <a:spcPts val="2200"/>
                        </a:lnSpc>
                      </a:pPr>
                      <a:endParaRPr kumimoji="1" lang="ja-JP" altLang="en-US" sz="1100" dirty="0"/>
                    </a:p>
                  </a:txBody>
                  <a:tcPr>
                    <a:solidFill>
                      <a:schemeClr val="bg1"/>
                    </a:solidFill>
                  </a:tcPr>
                </a:tc>
                <a:tc hMerge="1">
                  <a:txBody>
                    <a:bodyPr/>
                    <a:lstStyle/>
                    <a:p>
                      <a:endParaRPr kumimoji="1" lang="ja-JP" altLang="en-US"/>
                    </a:p>
                  </a:txBody>
                  <a:tcPr/>
                </a:tc>
                <a:extLst>
                  <a:ext uri="{0D108BD9-81ED-4DB2-BD59-A6C34878D82A}">
                    <a16:rowId xmlns:a16="http://schemas.microsoft.com/office/drawing/2014/main" val="240569769"/>
                  </a:ext>
                </a:extLst>
              </a:tr>
              <a:tr h="237440">
                <a:tc rowSpan="10">
                  <a:txBody>
                    <a:bodyPr/>
                    <a:lstStyle/>
                    <a:p>
                      <a:pPr>
                        <a:lnSpc>
                          <a:spcPts val="2200"/>
                        </a:lnSpc>
                      </a:pPr>
                      <a:r>
                        <a:rPr kumimoji="1" lang="ja-JP" altLang="en-US" sz="1100" dirty="0"/>
                        <a:t>研究代表者</a:t>
                      </a:r>
                    </a:p>
                  </a:txBody>
                  <a:tcPr>
                    <a:solidFill>
                      <a:srgbClr val="CCFFFF"/>
                    </a:solidFill>
                  </a:tcPr>
                </a:tc>
                <a:tc rowSpan="2">
                  <a:txBody>
                    <a:bodyPr/>
                    <a:lstStyle/>
                    <a:p>
                      <a:pPr>
                        <a:lnSpc>
                          <a:spcPts val="2200"/>
                        </a:lnSpc>
                      </a:pPr>
                      <a:r>
                        <a:rPr kumimoji="1" lang="ja-JP" altLang="en-US" sz="1100" dirty="0"/>
                        <a:t>氏名</a:t>
                      </a:r>
                    </a:p>
                  </a:txBody>
                  <a:tcPr anchor="ctr">
                    <a:solidFill>
                      <a:schemeClr val="bg1"/>
                    </a:solidFill>
                  </a:tcPr>
                </a:tc>
                <a:tc>
                  <a:txBody>
                    <a:bodyPr/>
                    <a:lstStyle/>
                    <a:p>
                      <a:pPr>
                        <a:lnSpc>
                          <a:spcPts val="2200"/>
                        </a:lnSpc>
                      </a:pPr>
                      <a:r>
                        <a:rPr kumimoji="1" lang="ja-JP" altLang="en-US" sz="1100" dirty="0"/>
                        <a:t>（フリガナ）</a:t>
                      </a:r>
                    </a:p>
                  </a:txBody>
                  <a:tcPr>
                    <a:solidFill>
                      <a:schemeClr val="bg1"/>
                    </a:solidFill>
                  </a:tcPr>
                </a:tc>
                <a:extLst>
                  <a:ext uri="{0D108BD9-81ED-4DB2-BD59-A6C34878D82A}">
                    <a16:rowId xmlns:a16="http://schemas.microsoft.com/office/drawing/2014/main" val="4235737375"/>
                  </a:ext>
                </a:extLst>
              </a:tr>
              <a:tr h="465263">
                <a:tc vMerge="1">
                  <a:txBody>
                    <a:bodyPr/>
                    <a:lstStyle/>
                    <a:p>
                      <a:pPr>
                        <a:lnSpc>
                          <a:spcPts val="2200"/>
                        </a:lnSpc>
                      </a:pPr>
                      <a:endParaRPr kumimoji="1" lang="ja-JP" altLang="en-US" sz="1400" dirty="0"/>
                    </a:p>
                  </a:txBody>
                  <a:tcPr/>
                </a:tc>
                <a:tc vMerge="1">
                  <a:txBody>
                    <a:bodyPr/>
                    <a:lstStyle/>
                    <a:p>
                      <a:pPr>
                        <a:lnSpc>
                          <a:spcPts val="2200"/>
                        </a:lnSpc>
                      </a:pPr>
                      <a:endParaRPr kumimoji="1" lang="ja-JP" altLang="en-US" sz="1200" dirty="0"/>
                    </a:p>
                  </a:txBody>
                  <a:tcPr/>
                </a:tc>
                <a:tc>
                  <a:txBody>
                    <a:bodyPr/>
                    <a:lstStyle/>
                    <a:p>
                      <a:pPr>
                        <a:lnSpc>
                          <a:spcPts val="2200"/>
                        </a:lnSpc>
                      </a:pPr>
                      <a:r>
                        <a:rPr kumimoji="1" lang="ja-JP" altLang="en-US" sz="1100" dirty="0"/>
                        <a:t>（漢字</a:t>
                      </a:r>
                      <a:r>
                        <a:rPr kumimoji="1" lang="ja-JP" altLang="en-US" sz="1100" dirty="0" smtClean="0"/>
                        <a:t>、またはローマ</a:t>
                      </a:r>
                      <a:r>
                        <a:rPr kumimoji="1" lang="ja-JP" altLang="en-US" sz="1100" dirty="0"/>
                        <a:t>字表記</a:t>
                      </a:r>
                      <a:r>
                        <a:rPr kumimoji="1" lang="ja-JP" altLang="en-US" sz="1100" dirty="0" smtClean="0"/>
                        <a:t>）　</a:t>
                      </a:r>
                      <a:endParaRPr kumimoji="1" lang="ja-JP" altLang="en-US" sz="1100" dirty="0"/>
                    </a:p>
                  </a:txBody>
                  <a:tcPr>
                    <a:solidFill>
                      <a:schemeClr val="bg1"/>
                    </a:solidFill>
                  </a:tcPr>
                </a:tc>
                <a:extLst>
                  <a:ext uri="{0D108BD9-81ED-4DB2-BD59-A6C34878D82A}">
                    <a16:rowId xmlns:a16="http://schemas.microsoft.com/office/drawing/2014/main" val="121196276"/>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所属機関 </a:t>
                      </a:r>
                      <a:r>
                        <a:rPr kumimoji="1" lang="ja-JP" altLang="en-US" sz="1100" dirty="0" smtClean="0"/>
                        <a:t>      </a:t>
                      </a:r>
                      <a:r>
                        <a:rPr kumimoji="1" lang="ja-JP" altLang="en-US" sz="900" baseline="0" dirty="0" smtClean="0"/>
                        <a:t>いずれかに</a:t>
                      </a:r>
                      <a:r>
                        <a:rPr kumimoji="1" lang="ja-JP" altLang="en-US" sz="900" dirty="0" smtClean="0"/>
                        <a:t>☑</a:t>
                      </a:r>
                      <a:endParaRPr kumimoji="1" lang="ja-JP" altLang="en-US" sz="900" dirty="0"/>
                    </a:p>
                  </a:txBody>
                  <a:tcPr anchor="ctr">
                    <a:solidFill>
                      <a:schemeClr val="bg1"/>
                    </a:solidFill>
                  </a:tcPr>
                </a:tc>
                <a:tc>
                  <a:txBody>
                    <a:bodyPr/>
                    <a:lstStyle/>
                    <a:p>
                      <a:pPr>
                        <a:lnSpc>
                          <a:spcPts val="2200"/>
                        </a:lnSpc>
                      </a:pPr>
                      <a:r>
                        <a:rPr kumimoji="1" lang="ja-JP" altLang="en-US" sz="1100" dirty="0"/>
                        <a:t>□富山大学　　□富山県立大学　　□富山県薬事総合研究開発センター</a:t>
                      </a:r>
                    </a:p>
                  </a:txBody>
                  <a:tcPr>
                    <a:solidFill>
                      <a:schemeClr val="bg1"/>
                    </a:solidFill>
                  </a:tcPr>
                </a:tc>
                <a:extLst>
                  <a:ext uri="{0D108BD9-81ED-4DB2-BD59-A6C34878D82A}">
                    <a16:rowId xmlns:a16="http://schemas.microsoft.com/office/drawing/2014/main" val="3046255059"/>
                  </a:ext>
                </a:extLst>
              </a:tr>
              <a:tr h="237441">
                <a:tc vMerge="1">
                  <a:txBody>
                    <a:bodyPr/>
                    <a:lstStyle/>
                    <a:p>
                      <a:pPr>
                        <a:lnSpc>
                          <a:spcPts val="2200"/>
                        </a:lnSpc>
                      </a:pPr>
                      <a:endParaRPr kumimoji="1" lang="ja-JP" altLang="en-US" sz="1400" dirty="0"/>
                    </a:p>
                  </a:txBody>
                  <a:tcPr/>
                </a:tc>
                <a:tc>
                  <a:txBody>
                    <a:bodyPr/>
                    <a:lstStyle/>
                    <a:p>
                      <a:r>
                        <a:rPr lang="ja-JP" altLang="en-US" sz="1100" dirty="0"/>
                        <a:t>所属部署（部局）</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9155615"/>
                  </a:ext>
                </a:extLst>
              </a:tr>
              <a:tr h="237441">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電話番号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51935114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en-US" altLang="ja-JP" sz="1100" dirty="0"/>
                        <a:t>E-mail</a:t>
                      </a:r>
                      <a:endParaRPr kumimoji="1" lang="ja-JP" altLang="en-US" sz="1100" dirty="0"/>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919497210"/>
                  </a:ext>
                </a:extLst>
              </a:tr>
              <a:tr h="237440">
                <a:tc vMerge="1">
                  <a:txBody>
                    <a:bodyPr/>
                    <a:lstStyle/>
                    <a:p>
                      <a:pPr>
                        <a:lnSpc>
                          <a:spcPts val="2200"/>
                        </a:lnSpc>
                      </a:pPr>
                      <a:endParaRPr kumimoji="1" lang="ja-JP" altLang="en-US" sz="1400" dirty="0"/>
                    </a:p>
                  </a:txBody>
                  <a:tcPr/>
                </a:tc>
                <a:tc>
                  <a:txBody>
                    <a:bodyPr/>
                    <a:lstStyle/>
                    <a:p>
                      <a:pPr>
                        <a:lnSpc>
                          <a:spcPts val="2200"/>
                        </a:lnSpc>
                      </a:pPr>
                      <a:r>
                        <a:rPr kumimoji="1" lang="ja-JP" altLang="en-US" sz="1100" dirty="0"/>
                        <a:t>役職</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17238247"/>
                  </a:ext>
                </a:extLst>
              </a:tr>
              <a:tr h="237440">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専門分野</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200879505"/>
                  </a:ext>
                </a:extLst>
              </a:tr>
              <a:tr h="722449">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学位（最終学歴）</a:t>
                      </a:r>
                      <a:endParaRPr kumimoji="1" lang="en-US" altLang="ja-JP" sz="1100" dirty="0"/>
                    </a:p>
                    <a:p>
                      <a:pPr>
                        <a:lnSpc>
                          <a:spcPts val="2200"/>
                        </a:lnSpc>
                      </a:pPr>
                      <a:r>
                        <a:rPr kumimoji="1" lang="ja-JP" altLang="en-US" sz="1100" dirty="0"/>
                        <a:t>学位取得年</a:t>
                      </a:r>
                    </a:p>
                  </a:txBody>
                  <a:tcPr anchor="ctr">
                    <a:solidFill>
                      <a:schemeClr val="bg1"/>
                    </a:solidFill>
                  </a:tcPr>
                </a:tc>
                <a:tc>
                  <a:txBody>
                    <a:bodyPr/>
                    <a:lstStyle/>
                    <a:p>
                      <a:pPr>
                        <a:lnSpc>
                          <a:spcPts val="2200"/>
                        </a:lnSpc>
                      </a:pPr>
                      <a:endParaRPr kumimoji="1" lang="ja-JP" altLang="en-US" sz="1100" dirty="0"/>
                    </a:p>
                  </a:txBody>
                  <a:tcPr>
                    <a:solidFill>
                      <a:schemeClr val="bg1"/>
                    </a:solidFill>
                  </a:tcPr>
                </a:tc>
                <a:extLst>
                  <a:ext uri="{0D108BD9-81ED-4DB2-BD59-A6C34878D82A}">
                    <a16:rowId xmlns:a16="http://schemas.microsoft.com/office/drawing/2014/main" val="1727052791"/>
                  </a:ext>
                </a:extLst>
              </a:tr>
              <a:tr h="627271">
                <a:tc vMerge="1">
                  <a:txBody>
                    <a:bodyPr/>
                    <a:lstStyle/>
                    <a:p>
                      <a:pPr>
                        <a:lnSpc>
                          <a:spcPts val="2200"/>
                        </a:lnSpc>
                      </a:pPr>
                      <a:endParaRPr kumimoji="1" lang="ja-JP" altLang="en-US" sz="1100" dirty="0"/>
                    </a:p>
                  </a:txBody>
                  <a:tcPr>
                    <a:solidFill>
                      <a:srgbClr val="CCFFFF"/>
                    </a:solidFill>
                  </a:tcPr>
                </a:tc>
                <a:tc>
                  <a:txBody>
                    <a:bodyPr/>
                    <a:lstStyle/>
                    <a:p>
                      <a:pPr>
                        <a:lnSpc>
                          <a:spcPts val="2200"/>
                        </a:lnSpc>
                      </a:pPr>
                      <a:r>
                        <a:rPr kumimoji="1" lang="ja-JP" altLang="en-US" sz="1100" dirty="0"/>
                        <a:t>本研究テーマに配分されるエフォート（</a:t>
                      </a:r>
                      <a:r>
                        <a:rPr kumimoji="1" lang="en-US" altLang="ja-JP" sz="1100" dirty="0"/>
                        <a:t>%</a:t>
                      </a:r>
                      <a:r>
                        <a:rPr kumimoji="1" lang="ja-JP" altLang="en-US" sz="1100" dirty="0"/>
                        <a:t>）</a:t>
                      </a:r>
                    </a:p>
                  </a:txBody>
                  <a:tcPr anchor="ctr">
                    <a:solidFill>
                      <a:schemeClr val="bg1"/>
                    </a:solidFill>
                  </a:tcPr>
                </a:tc>
                <a:tc>
                  <a:txBody>
                    <a:bodyPr/>
                    <a:lstStyle/>
                    <a:p>
                      <a:pPr>
                        <a:lnSpc>
                          <a:spcPts val="2200"/>
                        </a:lnSpc>
                      </a:pPr>
                      <a:endParaRPr kumimoji="1" lang="ja-JP" altLang="en-US" sz="1100" dirty="0"/>
                    </a:p>
                  </a:txBody>
                  <a:tcPr anchor="ctr">
                    <a:solidFill>
                      <a:schemeClr val="bg1"/>
                    </a:solidFill>
                  </a:tcPr>
                </a:tc>
                <a:extLst>
                  <a:ext uri="{0D108BD9-81ED-4DB2-BD59-A6C34878D82A}">
                    <a16:rowId xmlns:a16="http://schemas.microsoft.com/office/drawing/2014/main" val="3992424644"/>
                  </a:ext>
                </a:extLst>
              </a:tr>
            </a:tbl>
          </a:graphicData>
        </a:graphic>
      </p:graphicFrame>
      <p:sp>
        <p:nvSpPr>
          <p:cNvPr id="6" name="正方形/長方形 5"/>
          <p:cNvSpPr/>
          <p:nvPr/>
        </p:nvSpPr>
        <p:spPr>
          <a:xfrm>
            <a:off x="323528" y="630358"/>
            <a:ext cx="3340979" cy="374461"/>
          </a:xfrm>
          <a:prstGeom prst="rect">
            <a:avLst/>
          </a:prstGeom>
        </p:spPr>
        <p:txBody>
          <a:bodyPr wrap="none">
            <a:spAutoFit/>
          </a:bodyPr>
          <a:lstStyle/>
          <a:p>
            <a:pPr>
              <a:lnSpc>
                <a:spcPts val="2200"/>
              </a:lnSpc>
            </a:pPr>
            <a:r>
              <a:rPr lang="ja-JP" altLang="en-US" sz="1600" dirty="0"/>
              <a:t>＜研究テーマ名、及び研究代表者＞</a:t>
            </a:r>
          </a:p>
        </p:txBody>
      </p:sp>
      <p:sp>
        <p:nvSpPr>
          <p:cNvPr id="14" name="フッター プレースホルダー 13"/>
          <p:cNvSpPr>
            <a:spLocks noGrp="1"/>
          </p:cNvSpPr>
          <p:nvPr>
            <p:ph type="ftr" sz="quarter" idx="11"/>
          </p:nvPr>
        </p:nvSpPr>
        <p:spPr/>
        <p:txBody>
          <a:bodyPr/>
          <a:lstStyle/>
          <a:p>
            <a:r>
              <a:rPr lang="ja-JP" altLang="en-US" dirty="0"/>
              <a:t>「くすりのシリコンバレー</a:t>
            </a:r>
            <a:r>
              <a:rPr lang="en-US" altLang="ja-JP" dirty="0"/>
              <a:t>TOYAMA</a:t>
            </a:r>
            <a:r>
              <a:rPr lang="ja-JP" altLang="en-US" dirty="0"/>
              <a:t>」創造コンソーシアム</a:t>
            </a:r>
          </a:p>
        </p:txBody>
      </p:sp>
    </p:spTree>
    <p:extLst>
      <p:ext uri="{BB962C8B-B14F-4D97-AF65-F5344CB8AC3E}">
        <p14:creationId xmlns:p14="http://schemas.microsoft.com/office/powerpoint/2010/main" val="4062987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10</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①．研究実施体制　</a:t>
            </a:r>
            <a:r>
              <a:rPr lang="en-US" altLang="ja-JP" sz="1050" dirty="0"/>
              <a:t>【</a:t>
            </a:r>
            <a:r>
              <a:rPr lang="ja-JP" altLang="en-US" sz="1050" b="1" dirty="0"/>
              <a:t>スライド１枚</a:t>
            </a:r>
            <a:r>
              <a:rPr lang="ja-JP" altLang="en-US" sz="1050" dirty="0"/>
              <a:t>で、研究参画者等との役割分担、連携・協力体制が分かるように図や表を用いて記述してください。</a:t>
            </a:r>
            <a:r>
              <a:rPr lang="en-US" altLang="ja-JP" sz="1050" dirty="0"/>
              <a:t>】</a:t>
            </a:r>
            <a:endParaRPr lang="en-US" sz="1600" dirty="0">
              <a:latin typeface="+mn-ea"/>
              <a:ea typeface="+mn-ea"/>
            </a:endParaRPr>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2307536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185575620"/>
              </p:ext>
            </p:extLst>
          </p:nvPr>
        </p:nvGraphicFramePr>
        <p:xfrm>
          <a:off x="539552" y="2203683"/>
          <a:ext cx="8280920" cy="3745597"/>
        </p:xfrm>
        <a:graphic>
          <a:graphicData uri="http://schemas.openxmlformats.org/drawingml/2006/table">
            <a:tbl>
              <a:tblPr firstRow="1" bandRow="1">
                <a:tableStyleId>{5940675A-B579-460E-94D1-54222C63F5DA}</a:tableStyleId>
              </a:tblPr>
              <a:tblGrid>
                <a:gridCol w="381013">
                  <a:extLst>
                    <a:ext uri="{9D8B030D-6E8A-4147-A177-3AD203B41FA5}">
                      <a16:colId xmlns:a16="http://schemas.microsoft.com/office/drawing/2014/main" val="3208790716"/>
                    </a:ext>
                  </a:extLst>
                </a:gridCol>
                <a:gridCol w="1995251">
                  <a:extLst>
                    <a:ext uri="{9D8B030D-6E8A-4147-A177-3AD203B41FA5}">
                      <a16:colId xmlns:a16="http://schemas.microsoft.com/office/drawing/2014/main" val="1992484579"/>
                    </a:ext>
                  </a:extLst>
                </a:gridCol>
                <a:gridCol w="2016224">
                  <a:extLst>
                    <a:ext uri="{9D8B030D-6E8A-4147-A177-3AD203B41FA5}">
                      <a16:colId xmlns:a16="http://schemas.microsoft.com/office/drawing/2014/main" val="2622760898"/>
                    </a:ext>
                  </a:extLst>
                </a:gridCol>
                <a:gridCol w="1944216">
                  <a:extLst>
                    <a:ext uri="{9D8B030D-6E8A-4147-A177-3AD203B41FA5}">
                      <a16:colId xmlns:a16="http://schemas.microsoft.com/office/drawing/2014/main" val="530087075"/>
                    </a:ext>
                  </a:extLst>
                </a:gridCol>
                <a:gridCol w="1944216">
                  <a:extLst>
                    <a:ext uri="{9D8B030D-6E8A-4147-A177-3AD203B41FA5}">
                      <a16:colId xmlns:a16="http://schemas.microsoft.com/office/drawing/2014/main" val="2507876896"/>
                    </a:ext>
                  </a:extLst>
                </a:gridCol>
              </a:tblGrid>
              <a:tr h="3745597">
                <a:tc>
                  <a:txBody>
                    <a:bodyPr/>
                    <a:lstStyle/>
                    <a:p>
                      <a:pPr algn="ctr"/>
                      <a:r>
                        <a:rPr kumimoji="1" lang="ja-JP" altLang="en-US" sz="1100" dirty="0" smtClean="0"/>
                        <a:t>計　　画</a:t>
                      </a:r>
                      <a:endParaRPr kumimoji="1" lang="ja-JP" altLang="en-US" sz="1100" dirty="0"/>
                    </a:p>
                  </a:txBody>
                  <a:tcPr vert="eaVert" anchor="ct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tc>
                  <a:txBody>
                    <a:bodyPr/>
                    <a:lstStyle/>
                    <a:p>
                      <a:endParaRPr kumimoji="1" lang="ja-JP" altLang="en-US" sz="1100" dirty="0"/>
                    </a:p>
                  </a:txBody>
                  <a:tcPr>
                    <a:noFill/>
                  </a:tcPr>
                </a:tc>
                <a:extLst>
                  <a:ext uri="{0D108BD9-81ED-4DB2-BD59-A6C34878D82A}">
                    <a16:rowId xmlns:a16="http://schemas.microsoft.com/office/drawing/2014/main" val="1850962535"/>
                  </a:ext>
                </a:extLst>
              </a:tr>
            </a:tbl>
          </a:graphicData>
        </a:graphic>
      </p:graphicFrame>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11</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５</a:t>
            </a:r>
            <a:r>
              <a:rPr lang="en-US" altLang="ja-JP" sz="2000" dirty="0">
                <a:latin typeface="+mn-ea"/>
                <a:ea typeface="+mn-ea"/>
              </a:rPr>
              <a:t>‐</a:t>
            </a:r>
            <a:r>
              <a:rPr lang="ja-JP" altLang="en-US" sz="2000" dirty="0">
                <a:latin typeface="+mn-ea"/>
                <a:ea typeface="+mn-ea"/>
              </a:rPr>
              <a:t>②</a:t>
            </a:r>
            <a:r>
              <a:rPr lang="ja-JP" altLang="en-US" sz="2000" dirty="0" smtClean="0">
                <a:latin typeface="+mn-ea"/>
                <a:ea typeface="+mn-ea"/>
              </a:rPr>
              <a:t>．現時点で想定する事業化</a:t>
            </a:r>
            <a:r>
              <a:rPr lang="ja-JP" altLang="en-US" sz="2000" dirty="0">
                <a:latin typeface="+mn-ea"/>
                <a:ea typeface="+mn-ea"/>
              </a:rPr>
              <a:t>への開発段階</a:t>
            </a:r>
            <a:r>
              <a:rPr lang="ja-JP" altLang="en-US" sz="2000" dirty="0" smtClean="0">
                <a:latin typeface="+mn-ea"/>
                <a:ea typeface="+mn-ea"/>
              </a:rPr>
              <a:t>フロー</a:t>
            </a:r>
            <a:r>
              <a:rPr lang="ja-JP" altLang="en-US" sz="2000" dirty="0">
                <a:latin typeface="+mn-ea"/>
                <a:ea typeface="+mn-ea"/>
              </a:rPr>
              <a:t>　</a:t>
            </a:r>
            <a:r>
              <a:rPr lang="en-US" altLang="ja-JP" sz="1050" dirty="0"/>
              <a:t>【</a:t>
            </a:r>
            <a:r>
              <a:rPr lang="ja-JP" altLang="en-US" sz="1050" b="1" dirty="0"/>
              <a:t>スライド１枚</a:t>
            </a:r>
            <a:r>
              <a:rPr lang="ja-JP" altLang="en-US" sz="1050" dirty="0"/>
              <a:t>で記述してください。</a:t>
            </a:r>
            <a:r>
              <a:rPr lang="en-US" altLang="ja-JP" sz="1050" dirty="0"/>
              <a:t>】</a:t>
            </a:r>
            <a:endParaRPr lang="en-US" sz="1600" dirty="0">
              <a:latin typeface="+mn-ea"/>
              <a:ea typeface="+mn-ea"/>
            </a:endParaRPr>
          </a:p>
        </p:txBody>
      </p:sp>
      <p:sp>
        <p:nvSpPr>
          <p:cNvPr id="11" name="右矢印 10"/>
          <p:cNvSpPr/>
          <p:nvPr/>
        </p:nvSpPr>
        <p:spPr>
          <a:xfrm>
            <a:off x="1526220" y="2707012"/>
            <a:ext cx="1576641" cy="652920"/>
          </a:xfrm>
          <a:prstGeom prst="rightArrow">
            <a:avLst>
              <a:gd name="adj1" fmla="val 72527"/>
              <a:gd name="adj2" fmla="val 25499"/>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（例）創</a:t>
            </a:r>
            <a:r>
              <a:rPr lang="ja-JP" altLang="en-US" sz="900" dirty="0">
                <a:solidFill>
                  <a:prstClr val="black"/>
                </a:solidFill>
                <a:latin typeface="ＭＳ Ｐゴシック" panose="020B0600070205080204" pitchFamily="50" charset="-128"/>
                <a:ea typeface="ＭＳ Ｐゴシック" panose="020B0600070205080204" pitchFamily="50" charset="-128"/>
              </a:rPr>
              <a:t>薬基盤研究</a:t>
            </a:r>
            <a:endParaRPr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2020.</a:t>
            </a:r>
          </a:p>
        </p:txBody>
      </p:sp>
      <p:sp>
        <p:nvSpPr>
          <p:cNvPr id="12" name="右矢印 11"/>
          <p:cNvSpPr/>
          <p:nvPr/>
        </p:nvSpPr>
        <p:spPr>
          <a:xfrm>
            <a:off x="2663408" y="3485908"/>
            <a:ext cx="1404536" cy="652920"/>
          </a:xfrm>
          <a:prstGeom prst="rightArrow">
            <a:avLst>
              <a:gd name="adj1" fmla="val 71268"/>
              <a:gd name="adj2" fmla="val 27733"/>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lvl="0"/>
            <a:r>
              <a:rPr lang="ja-JP" altLang="en-US" sz="900" dirty="0">
                <a:solidFill>
                  <a:prstClr val="black"/>
                </a:solidFill>
                <a:latin typeface="ＭＳ Ｐゴシック" panose="020B0600070205080204" pitchFamily="50" charset="-128"/>
              </a:rPr>
              <a:t>（例）</a:t>
            </a:r>
            <a:r>
              <a:rPr kumimoji="1" lang="ja-JP" altLang="en-US" sz="900" dirty="0">
                <a:solidFill>
                  <a:prstClr val="black"/>
                </a:solidFill>
                <a:latin typeface="ＭＳ Ｐゴシック" panose="020B0600070205080204" pitchFamily="50" charset="-128"/>
                <a:ea typeface="ＭＳ Ｐゴシック" panose="020B0600070205080204" pitchFamily="50" charset="-128"/>
              </a:rPr>
              <a:t>動物での効果評価</a:t>
            </a:r>
            <a:endParaRPr kumimoji="1" lang="en-US" altLang="ja-JP" sz="900" dirty="0">
              <a:solidFill>
                <a:prstClr val="black"/>
              </a:solidFill>
              <a:latin typeface="ＭＳ Ｐゴシック" panose="020B0600070205080204" pitchFamily="50" charset="-128"/>
              <a:ea typeface="ＭＳ Ｐゴシック" panose="020B0600070205080204" pitchFamily="50" charset="-128"/>
            </a:endParaRPr>
          </a:p>
          <a:p>
            <a:pPr lvl="0"/>
            <a:r>
              <a:rPr kumimoji="1" lang="ja-JP" altLang="en-US" sz="900" dirty="0">
                <a:solidFill>
                  <a:prstClr val="black"/>
                </a:solidFill>
                <a:latin typeface="ＭＳ Ｐゴシック" panose="020B0600070205080204" pitchFamily="50" charset="-128"/>
                <a:ea typeface="ＭＳ Ｐゴシック" panose="020B0600070205080204" pitchFamily="50" charset="-128"/>
              </a:rPr>
              <a:t>～</a:t>
            </a:r>
            <a:r>
              <a:rPr kumimoji="1" lang="en-US" altLang="ja-JP" sz="900" dirty="0">
                <a:solidFill>
                  <a:prstClr val="black"/>
                </a:solidFill>
                <a:latin typeface="ＭＳ Ｐゴシック" panose="020B0600070205080204" pitchFamily="50" charset="-128"/>
                <a:ea typeface="ＭＳ Ｐゴシック" panose="020B0600070205080204" pitchFamily="50" charset="-128"/>
              </a:rPr>
              <a:t>2021</a:t>
            </a:r>
          </a:p>
        </p:txBody>
      </p:sp>
      <p:sp>
        <p:nvSpPr>
          <p:cNvPr id="13" name="正方形/長方形 12"/>
          <p:cNvSpPr/>
          <p:nvPr/>
        </p:nvSpPr>
        <p:spPr>
          <a:xfrm>
            <a:off x="899593" y="1597255"/>
            <a:ext cx="7920880" cy="288031"/>
          </a:xfrm>
          <a:prstGeom prst="rect">
            <a:avLst/>
          </a:prstGeom>
          <a:solidFill>
            <a:srgbClr val="CCFFCC"/>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4406" tIns="42203" rIns="84406" bIns="42203" numCol="1" spcCol="0" rtlCol="0" fromWordArt="0" anchor="ctr" anchorCtr="0" forceAA="0" compatLnSpc="1">
            <a:prstTxWarp prst="textNoShape">
              <a:avLst/>
            </a:prstTxWarp>
            <a:noAutofit/>
          </a:bodyPr>
          <a:lstStyle/>
          <a:p>
            <a:pPr algn="ctr"/>
            <a:r>
              <a:rPr kumimoji="1" lang="ja-JP" altLang="en-US" sz="1100" dirty="0">
                <a:solidFill>
                  <a:schemeClr val="tx1"/>
                </a:solidFill>
                <a:latin typeface="ＭＳ Ｐゴシック" panose="020B0600070205080204" pitchFamily="50" charset="-128"/>
                <a:ea typeface="ＭＳ Ｐゴシック" panose="020B0600070205080204" pitchFamily="50" charset="-128"/>
              </a:rPr>
              <a:t>開発段階</a:t>
            </a:r>
          </a:p>
        </p:txBody>
      </p:sp>
      <p:sp>
        <p:nvSpPr>
          <p:cNvPr id="14" name="右矢印 13"/>
          <p:cNvSpPr/>
          <p:nvPr/>
        </p:nvSpPr>
        <p:spPr>
          <a:xfrm>
            <a:off x="551371" y="579806"/>
            <a:ext cx="413510" cy="260107"/>
          </a:xfrm>
          <a:prstGeom prst="rightArrow">
            <a:avLst>
              <a:gd name="adj1" fmla="val 50000"/>
              <a:gd name="adj2" fmla="val 44358"/>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5" name="右矢印 14"/>
          <p:cNvSpPr/>
          <p:nvPr/>
        </p:nvSpPr>
        <p:spPr>
          <a:xfrm>
            <a:off x="546283" y="923528"/>
            <a:ext cx="413510" cy="260107"/>
          </a:xfrm>
          <a:prstGeom prst="rightArrow">
            <a:avLst>
              <a:gd name="adj1" fmla="val 50000"/>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6" name="正方形/長方形 15"/>
          <p:cNvSpPr/>
          <p:nvPr/>
        </p:nvSpPr>
        <p:spPr>
          <a:xfrm>
            <a:off x="978331" y="620688"/>
            <a:ext cx="1851789"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（黄色矢印）大学主体の取組み</a:t>
            </a:r>
            <a:endParaRPr lang="ja-JP" altLang="en-US" sz="1000" dirty="0"/>
          </a:p>
        </p:txBody>
      </p:sp>
      <p:sp>
        <p:nvSpPr>
          <p:cNvPr id="17" name="正方形/長方形 16"/>
          <p:cNvSpPr/>
          <p:nvPr/>
        </p:nvSpPr>
        <p:spPr>
          <a:xfrm>
            <a:off x="978331" y="980728"/>
            <a:ext cx="2565126" cy="246221"/>
          </a:xfrm>
          <a:prstGeom prst="rect">
            <a:avLst/>
          </a:prstGeom>
        </p:spPr>
        <p:txBody>
          <a:bodyPr wrap="none">
            <a:spAutoFit/>
          </a:bodyPr>
          <a:lstStyle/>
          <a:p>
            <a:r>
              <a:rPr kumimoji="1" lang="ja-JP" altLang="en-US" sz="1000" dirty="0">
                <a:latin typeface="ＭＳ Ｐゴシック" panose="020B0600070205080204" pitchFamily="50" charset="-128"/>
                <a:ea typeface="ＭＳ Ｐゴシック" panose="020B0600070205080204" pitchFamily="50" charset="-128"/>
              </a:rPr>
              <a:t>（水色矢印</a:t>
            </a:r>
            <a:r>
              <a:rPr kumimoji="1" lang="ja-JP" altLang="en-US" sz="1000" dirty="0" smtClean="0">
                <a:latin typeface="ＭＳ Ｐゴシック" panose="020B0600070205080204" pitchFamily="50" charset="-128"/>
                <a:ea typeface="ＭＳ Ｐゴシック" panose="020B0600070205080204" pitchFamily="50" charset="-128"/>
              </a:rPr>
              <a:t>）事業化を担う企業</a:t>
            </a:r>
            <a:r>
              <a:rPr kumimoji="1" lang="ja-JP" altLang="en-US" sz="1000" dirty="0">
                <a:latin typeface="ＭＳ Ｐゴシック" panose="020B0600070205080204" pitchFamily="50" charset="-128"/>
                <a:ea typeface="ＭＳ Ｐゴシック" panose="020B0600070205080204" pitchFamily="50" charset="-128"/>
              </a:rPr>
              <a:t>主体の取組み</a:t>
            </a:r>
            <a:endParaRPr lang="ja-JP" altLang="en-US" sz="1000" dirty="0"/>
          </a:p>
        </p:txBody>
      </p:sp>
      <p:sp>
        <p:nvSpPr>
          <p:cNvPr id="18" name="右矢印 19">
            <a:extLst>
              <a:ext uri="{FF2B5EF4-FFF2-40B4-BE49-F238E27FC236}">
                <a16:creationId xmlns:a16="http://schemas.microsoft.com/office/drawing/2014/main" id="{9FD5CEFD-A73B-4DB2-9A64-8B6191DF569D}"/>
              </a:ext>
            </a:extLst>
          </p:cNvPr>
          <p:cNvSpPr/>
          <p:nvPr/>
        </p:nvSpPr>
        <p:spPr>
          <a:xfrm>
            <a:off x="4365013" y="4152080"/>
            <a:ext cx="936104"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製剤開発</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2022</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19" name="右矢印 16">
            <a:extLst>
              <a:ext uri="{FF2B5EF4-FFF2-40B4-BE49-F238E27FC236}">
                <a16:creationId xmlns:a16="http://schemas.microsoft.com/office/drawing/2014/main" id="{E22886B9-DF1C-4BD9-96AC-928C8F83B281}"/>
              </a:ext>
            </a:extLst>
          </p:cNvPr>
          <p:cNvSpPr/>
          <p:nvPr/>
        </p:nvSpPr>
        <p:spPr>
          <a:xfrm>
            <a:off x="5465444" y="4633721"/>
            <a:ext cx="807763" cy="557435"/>
          </a:xfrm>
          <a:prstGeom prst="rightArrow">
            <a:avLst>
              <a:gd name="adj1" fmla="val 63862"/>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臨床試験</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2027</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20" name="右矢印 18">
            <a:extLst>
              <a:ext uri="{FF2B5EF4-FFF2-40B4-BE49-F238E27FC236}">
                <a16:creationId xmlns:a16="http://schemas.microsoft.com/office/drawing/2014/main" id="{3C50F60F-C397-4D1A-AB0A-7EB515FF5E4D}"/>
              </a:ext>
            </a:extLst>
          </p:cNvPr>
          <p:cNvSpPr/>
          <p:nvPr/>
        </p:nvSpPr>
        <p:spPr>
          <a:xfrm>
            <a:off x="6397025" y="5191156"/>
            <a:ext cx="729117" cy="557435"/>
          </a:xfrm>
          <a:prstGeom prst="rightArrow">
            <a:avLst>
              <a:gd name="adj1" fmla="val 68483"/>
              <a:gd name="adj2" fmla="val 44358"/>
            </a:avLst>
          </a:prstGeom>
          <a:solidFill>
            <a:srgbClr val="66FFFF"/>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36000" tIns="36000" rIns="36000" bIns="36000" rtlCol="0" anchor="ctr"/>
          <a:lstStyle/>
          <a:p>
            <a:pPr algn="ctr"/>
            <a:r>
              <a:rPr lang="ja-JP" altLang="en-US" sz="1000" dirty="0">
                <a:solidFill>
                  <a:prstClr val="black"/>
                </a:solidFill>
                <a:latin typeface="ＭＳ Ｐゴシック" panose="020B0600070205080204" pitchFamily="50" charset="-128"/>
              </a:rPr>
              <a:t>（例）</a:t>
            </a:r>
            <a:r>
              <a:rPr kumimoji="1" lang="ja-JP" altLang="en-US" sz="969" dirty="0">
                <a:solidFill>
                  <a:schemeClr val="tx1"/>
                </a:solidFill>
                <a:latin typeface="ＭＳ Ｐゴシック" panose="020B0600070205080204" pitchFamily="50" charset="-128"/>
                <a:ea typeface="ＭＳ Ｐゴシック" panose="020B0600070205080204" pitchFamily="50" charset="-128"/>
              </a:rPr>
              <a:t>承認申請</a:t>
            </a:r>
            <a:endParaRPr kumimoji="1" lang="en-US" altLang="ja-JP" sz="969" dirty="0">
              <a:solidFill>
                <a:schemeClr val="tx1"/>
              </a:solidFill>
              <a:latin typeface="ＭＳ Ｐゴシック" panose="020B0600070205080204" pitchFamily="50" charset="-128"/>
              <a:ea typeface="ＭＳ Ｐゴシック" panose="020B0600070205080204" pitchFamily="50" charset="-128"/>
            </a:endParaRPr>
          </a:p>
          <a:p>
            <a:pPr algn="ctr"/>
            <a:r>
              <a:rPr kumimoji="1" lang="ja-JP" altLang="en-US" sz="969" dirty="0">
                <a:solidFill>
                  <a:schemeClr val="tx1"/>
                </a:solidFill>
                <a:latin typeface="ＭＳ Ｐゴシック" panose="020B0600070205080204" pitchFamily="50" charset="-128"/>
                <a:ea typeface="ＭＳ Ｐゴシック" panose="020B0600070205080204" pitchFamily="50" charset="-128"/>
              </a:rPr>
              <a:t>～</a:t>
            </a:r>
            <a:r>
              <a:rPr kumimoji="1" lang="en-US" altLang="ja-JP" sz="969" dirty="0">
                <a:solidFill>
                  <a:schemeClr val="tx1"/>
                </a:solidFill>
                <a:latin typeface="ＭＳ Ｐゴシック" panose="020B0600070205080204" pitchFamily="50" charset="-128"/>
                <a:ea typeface="ＭＳ Ｐゴシック" panose="020B0600070205080204" pitchFamily="50" charset="-128"/>
              </a:rPr>
              <a:t>2028</a:t>
            </a:r>
            <a:endParaRPr kumimoji="1" lang="ja-JP" altLang="en-US" sz="969" dirty="0">
              <a:solidFill>
                <a:schemeClr val="tx1"/>
              </a:solidFill>
              <a:latin typeface="ＭＳ Ｐゴシック" panose="020B0600070205080204" pitchFamily="50" charset="-128"/>
              <a:ea typeface="ＭＳ Ｐゴシック" panose="020B0600070205080204" pitchFamily="50" charset="-128"/>
            </a:endParaRPr>
          </a:p>
        </p:txBody>
      </p:sp>
      <p:sp>
        <p:nvSpPr>
          <p:cNvPr id="3" name="フッター プレースホルダー 2"/>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21" name="正方形/長方形 20"/>
          <p:cNvSpPr/>
          <p:nvPr/>
        </p:nvSpPr>
        <p:spPr>
          <a:xfrm>
            <a:off x="1432004" y="1883467"/>
            <a:ext cx="851515" cy="292388"/>
          </a:xfrm>
          <a:prstGeom prst="rect">
            <a:avLst/>
          </a:prstGeom>
        </p:spPr>
        <p:txBody>
          <a:bodyPr wrap="none">
            <a:spAutoFit/>
          </a:bodyPr>
          <a:lstStyle/>
          <a:p>
            <a:pPr algn="ctr"/>
            <a:r>
              <a:rPr lang="ja-JP" altLang="en-US" sz="1300" dirty="0">
                <a:latin typeface="ＭＳ Ｐゴシック" panose="020B0600070205080204" pitchFamily="50" charset="-128"/>
              </a:rPr>
              <a:t>基礎研究</a:t>
            </a:r>
          </a:p>
        </p:txBody>
      </p:sp>
      <p:sp>
        <p:nvSpPr>
          <p:cNvPr id="22" name="正方形/長方形 21"/>
          <p:cNvSpPr/>
          <p:nvPr/>
        </p:nvSpPr>
        <p:spPr>
          <a:xfrm>
            <a:off x="3495872" y="1883467"/>
            <a:ext cx="851515" cy="292388"/>
          </a:xfrm>
          <a:prstGeom prst="rect">
            <a:avLst/>
          </a:prstGeom>
        </p:spPr>
        <p:txBody>
          <a:bodyPr wrap="none">
            <a:spAutoFit/>
          </a:bodyPr>
          <a:lstStyle/>
          <a:p>
            <a:pPr algn="ctr"/>
            <a:r>
              <a:rPr lang="ja-JP" altLang="en-US" sz="1300" dirty="0" smtClean="0">
                <a:latin typeface="ＭＳ Ｐゴシック" panose="020B0600070205080204" pitchFamily="50" charset="-128"/>
              </a:rPr>
              <a:t>応用研究</a:t>
            </a:r>
            <a:endParaRPr lang="ja-JP" altLang="en-US" sz="1300" dirty="0">
              <a:latin typeface="ＭＳ Ｐゴシック" panose="020B0600070205080204" pitchFamily="50" charset="-128"/>
            </a:endParaRPr>
          </a:p>
        </p:txBody>
      </p:sp>
      <p:sp>
        <p:nvSpPr>
          <p:cNvPr id="23" name="正方形/長方形 22"/>
          <p:cNvSpPr/>
          <p:nvPr/>
        </p:nvSpPr>
        <p:spPr>
          <a:xfrm>
            <a:off x="5443569" y="1883467"/>
            <a:ext cx="851515" cy="292388"/>
          </a:xfrm>
          <a:prstGeom prst="rect">
            <a:avLst/>
          </a:prstGeom>
        </p:spPr>
        <p:txBody>
          <a:bodyPr wrap="none">
            <a:spAutoFit/>
          </a:bodyPr>
          <a:lstStyle/>
          <a:p>
            <a:pPr algn="ctr"/>
            <a:r>
              <a:rPr lang="ja-JP" altLang="en-US" sz="1300" dirty="0" smtClean="0">
                <a:latin typeface="ＭＳ Ｐゴシック" panose="020B0600070205080204" pitchFamily="50" charset="-128"/>
              </a:rPr>
              <a:t>製品開発</a:t>
            </a:r>
            <a:endParaRPr lang="ja-JP" altLang="en-US" sz="1300" dirty="0">
              <a:latin typeface="ＭＳ Ｐゴシック" panose="020B0600070205080204" pitchFamily="50" charset="-128"/>
            </a:endParaRPr>
          </a:p>
        </p:txBody>
      </p:sp>
      <p:sp>
        <p:nvSpPr>
          <p:cNvPr id="24" name="正方形/長方形 23"/>
          <p:cNvSpPr/>
          <p:nvPr/>
        </p:nvSpPr>
        <p:spPr>
          <a:xfrm>
            <a:off x="7503662" y="1883467"/>
            <a:ext cx="684803" cy="292388"/>
          </a:xfrm>
          <a:prstGeom prst="rect">
            <a:avLst/>
          </a:prstGeom>
        </p:spPr>
        <p:txBody>
          <a:bodyPr wrap="none">
            <a:spAutoFit/>
          </a:bodyPr>
          <a:lstStyle/>
          <a:p>
            <a:pPr algn="ctr"/>
            <a:r>
              <a:rPr lang="ja-JP" altLang="en-US" sz="1300" dirty="0" smtClean="0">
                <a:latin typeface="ＭＳ Ｐゴシック" panose="020B0600070205080204" pitchFamily="50" charset="-128"/>
              </a:rPr>
              <a:t>事業化</a:t>
            </a:r>
            <a:endParaRPr lang="ja-JP" altLang="en-US" sz="1300" dirty="0">
              <a:latin typeface="ＭＳ Ｐゴシック" panose="020B0600070205080204" pitchFamily="50" charset="-128"/>
            </a:endParaRPr>
          </a:p>
        </p:txBody>
      </p:sp>
    </p:spTree>
    <p:extLst>
      <p:ext uri="{BB962C8B-B14F-4D97-AF65-F5344CB8AC3E}">
        <p14:creationId xmlns:p14="http://schemas.microsoft.com/office/powerpoint/2010/main" val="5557001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12</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①</a:t>
            </a:r>
            <a:r>
              <a:rPr lang="ja-JP" altLang="en-US" sz="2000" dirty="0" smtClean="0">
                <a:latin typeface="+mn-ea"/>
                <a:ea typeface="+mn-ea"/>
              </a:rPr>
              <a:t>．本補助事業に</a:t>
            </a:r>
            <a:r>
              <a:rPr lang="ja-JP" altLang="en-US" sz="2000" dirty="0">
                <a:latin typeface="+mn-ea"/>
                <a:ea typeface="+mn-ea"/>
              </a:rPr>
              <a:t>おける研究計画　</a:t>
            </a:r>
            <a:r>
              <a:rPr lang="en-US" altLang="ja-JP" sz="1050" dirty="0"/>
              <a:t>【</a:t>
            </a:r>
            <a:r>
              <a:rPr lang="ja-JP" altLang="en-US" sz="1050" b="1" dirty="0"/>
              <a:t>スライド２枚</a:t>
            </a:r>
            <a:r>
              <a:rPr lang="ja-JP" altLang="en-US" sz="1050" dirty="0"/>
              <a:t>以内。２か年度の計画の場合は全ての期間について記述ください。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4235647839"/>
              </p:ext>
            </p:extLst>
          </p:nvPr>
        </p:nvGraphicFramePr>
        <p:xfrm>
          <a:off x="107504" y="548680"/>
          <a:ext cx="8928991" cy="5400599"/>
        </p:xfrm>
        <a:graphic>
          <a:graphicData uri="http://schemas.openxmlformats.org/drawingml/2006/table">
            <a:tbl>
              <a:tblPr firstRow="1" bandRow="1">
                <a:tableStyleId>{5940675A-B579-460E-94D1-54222C63F5DA}</a:tableStyleId>
              </a:tblPr>
              <a:tblGrid>
                <a:gridCol w="1302755">
                  <a:extLst>
                    <a:ext uri="{9D8B030D-6E8A-4147-A177-3AD203B41FA5}">
                      <a16:colId xmlns:a16="http://schemas.microsoft.com/office/drawing/2014/main" val="20000"/>
                    </a:ext>
                  </a:extLst>
                </a:gridCol>
                <a:gridCol w="2152565">
                  <a:extLst>
                    <a:ext uri="{9D8B030D-6E8A-4147-A177-3AD203B41FA5}">
                      <a16:colId xmlns:a16="http://schemas.microsoft.com/office/drawing/2014/main" val="20001"/>
                    </a:ext>
                  </a:extLst>
                </a:gridCol>
                <a:gridCol w="827692">
                  <a:extLst>
                    <a:ext uri="{9D8B030D-6E8A-4147-A177-3AD203B41FA5}">
                      <a16:colId xmlns:a16="http://schemas.microsoft.com/office/drawing/2014/main" val="20002"/>
                    </a:ext>
                  </a:extLst>
                </a:gridCol>
                <a:gridCol w="3774858">
                  <a:extLst>
                    <a:ext uri="{9D8B030D-6E8A-4147-A177-3AD203B41FA5}">
                      <a16:colId xmlns:a16="http://schemas.microsoft.com/office/drawing/2014/main" val="20003"/>
                    </a:ext>
                  </a:extLst>
                </a:gridCol>
                <a:gridCol w="871121">
                  <a:extLst>
                    <a:ext uri="{9D8B030D-6E8A-4147-A177-3AD203B41FA5}">
                      <a16:colId xmlns:a16="http://schemas.microsoft.com/office/drawing/2014/main" val="20004"/>
                    </a:ext>
                  </a:extLst>
                </a:gridCol>
              </a:tblGrid>
              <a:tr h="285750">
                <a:tc>
                  <a:txBody>
                    <a:bodyPr/>
                    <a:lstStyle/>
                    <a:p>
                      <a:pPr algn="ctr"/>
                      <a:r>
                        <a:rPr kumimoji="1" lang="ja-JP" altLang="en-US" sz="1050" b="0" dirty="0"/>
                        <a:t>実施項目</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t>実施内容</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t>実施時期</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t>具体的な実施方法と各項目の達成目標</a:t>
                      </a:r>
                      <a:endParaRPr kumimoji="1" lang="ja-JP" altLang="en-US" sz="1050" b="0" u="sng"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t>担当者</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extLst>
                  <a:ext uri="{0D108BD9-81ED-4DB2-BD59-A6C34878D82A}">
                    <a16:rowId xmlns:a16="http://schemas.microsoft.com/office/drawing/2014/main" val="10000"/>
                  </a:ext>
                </a:extLst>
              </a:tr>
              <a:tr h="929385">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○○○○○○○○における○○○○○○を検討する。</a:t>
                      </a:r>
                    </a:p>
                  </a:txBody>
                  <a:tcPr/>
                </a:tc>
                <a:tc>
                  <a:txBody>
                    <a:bodyPr/>
                    <a:lstStyle/>
                    <a:p>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○年○月～○月</a:t>
                      </a: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1012612">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1012612">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1080120">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1080120">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bl>
          </a:graphicData>
        </a:graphic>
      </p:graphicFrame>
      <p:sp>
        <p:nvSpPr>
          <p:cNvPr id="6" name="正方形/長方形 5"/>
          <p:cNvSpPr/>
          <p:nvPr/>
        </p:nvSpPr>
        <p:spPr>
          <a:xfrm>
            <a:off x="5724128" y="6049611"/>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35868519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13</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６</a:t>
            </a:r>
            <a:r>
              <a:rPr lang="en-US" altLang="ja-JP" sz="2000" dirty="0">
                <a:latin typeface="+mn-ea"/>
                <a:ea typeface="+mn-ea"/>
              </a:rPr>
              <a:t>-</a:t>
            </a:r>
            <a:r>
              <a:rPr lang="ja-JP" altLang="en-US" sz="2000" dirty="0">
                <a:latin typeface="+mn-ea"/>
                <a:ea typeface="+mn-ea"/>
              </a:rPr>
              <a:t>②</a:t>
            </a:r>
            <a:r>
              <a:rPr lang="ja-JP" altLang="en-US" sz="2000" dirty="0" smtClean="0">
                <a:latin typeface="+mn-ea"/>
                <a:ea typeface="+mn-ea"/>
              </a:rPr>
              <a:t>．実施スケジュール</a:t>
            </a:r>
            <a:r>
              <a:rPr lang="ja-JP" altLang="en-US" sz="2000" dirty="0">
                <a:latin typeface="+mn-ea"/>
                <a:ea typeface="+mn-ea"/>
              </a:rPr>
              <a:t>　</a:t>
            </a:r>
            <a:r>
              <a:rPr lang="en-US" altLang="ja-JP" sz="1050" dirty="0"/>
              <a:t>【</a:t>
            </a:r>
            <a:r>
              <a:rPr lang="ja-JP" altLang="en-US" sz="1050" b="1" dirty="0"/>
              <a:t>スライド１枚</a:t>
            </a:r>
            <a:r>
              <a:rPr lang="ja-JP" altLang="en-US" sz="1050" dirty="0"/>
              <a:t>。実施項目は</a:t>
            </a:r>
            <a:r>
              <a:rPr lang="ja-JP" altLang="en-US" sz="1050" dirty="0" smtClean="0"/>
              <a:t>前項６－</a:t>
            </a:r>
            <a:r>
              <a:rPr lang="ja-JP" altLang="en-US" sz="1050" dirty="0"/>
              <a:t>①と同じものを記載してください。</a:t>
            </a:r>
            <a:r>
              <a:rPr lang="en-US" altLang="ja-JP" sz="1050" dirty="0"/>
              <a:t>】</a:t>
            </a:r>
            <a:endParaRPr lang="en-US" sz="1600" dirty="0">
              <a:latin typeface="+mn-ea"/>
              <a:ea typeface="+mn-ea"/>
            </a:endParaRPr>
          </a:p>
        </p:txBody>
      </p:sp>
      <p:graphicFrame>
        <p:nvGraphicFramePr>
          <p:cNvPr id="5" name="表 4"/>
          <p:cNvGraphicFramePr>
            <a:graphicFrameLocks noGrp="1"/>
          </p:cNvGraphicFramePr>
          <p:nvPr>
            <p:extLst>
              <p:ext uri="{D42A27DB-BD31-4B8C-83A1-F6EECF244321}">
                <p14:modId xmlns:p14="http://schemas.microsoft.com/office/powerpoint/2010/main" val="918940340"/>
              </p:ext>
            </p:extLst>
          </p:nvPr>
        </p:nvGraphicFramePr>
        <p:xfrm>
          <a:off x="107504" y="548681"/>
          <a:ext cx="8928991" cy="4896542"/>
        </p:xfrm>
        <a:graphic>
          <a:graphicData uri="http://schemas.openxmlformats.org/drawingml/2006/table">
            <a:tbl>
              <a:tblPr firstRow="1" bandRow="1">
                <a:tableStyleId>{5940675A-B579-460E-94D1-54222C63F5DA}</a:tableStyleId>
              </a:tblPr>
              <a:tblGrid>
                <a:gridCol w="1302755">
                  <a:extLst>
                    <a:ext uri="{9D8B030D-6E8A-4147-A177-3AD203B41FA5}">
                      <a16:colId xmlns:a16="http://schemas.microsoft.com/office/drawing/2014/main" val="20000"/>
                    </a:ext>
                  </a:extLst>
                </a:gridCol>
                <a:gridCol w="785477">
                  <a:extLst>
                    <a:ext uri="{9D8B030D-6E8A-4147-A177-3AD203B41FA5}">
                      <a16:colId xmlns:a16="http://schemas.microsoft.com/office/drawing/2014/main" val="20001"/>
                    </a:ext>
                  </a:extLst>
                </a:gridCol>
                <a:gridCol w="2088232">
                  <a:extLst>
                    <a:ext uri="{9D8B030D-6E8A-4147-A177-3AD203B41FA5}">
                      <a16:colId xmlns:a16="http://schemas.microsoft.com/office/drawing/2014/main" val="20002"/>
                    </a:ext>
                  </a:extLst>
                </a:gridCol>
                <a:gridCol w="2448272">
                  <a:extLst>
                    <a:ext uri="{9D8B030D-6E8A-4147-A177-3AD203B41FA5}">
                      <a16:colId xmlns:a16="http://schemas.microsoft.com/office/drawing/2014/main" val="20003"/>
                    </a:ext>
                  </a:extLst>
                </a:gridCol>
                <a:gridCol w="2304255">
                  <a:extLst>
                    <a:ext uri="{9D8B030D-6E8A-4147-A177-3AD203B41FA5}">
                      <a16:colId xmlns:a16="http://schemas.microsoft.com/office/drawing/2014/main" val="20004"/>
                    </a:ext>
                  </a:extLst>
                </a:gridCol>
              </a:tblGrid>
              <a:tr h="259080">
                <a:tc>
                  <a:txBody>
                    <a:bodyPr/>
                    <a:lstStyle/>
                    <a:p>
                      <a:pPr algn="ctr"/>
                      <a:r>
                        <a:rPr kumimoji="1" lang="ja-JP" altLang="en-US" sz="1050" b="0" dirty="0"/>
                        <a:t>実施項目</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t>担当者</a:t>
                      </a:r>
                      <a:endParaRPr kumimoji="1" lang="ja-JP" altLang="en-US" sz="1050" b="0"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latin typeface="ＭＳ ゴシック" panose="020B0609070205080204" pitchFamily="49" charset="-128"/>
                          <a:ea typeface="ＭＳ ゴシック" panose="020B0609070205080204" pitchFamily="49" charset="-128"/>
                        </a:rPr>
                        <a:t>Ｒ５年度（</a:t>
                      </a:r>
                      <a:r>
                        <a:rPr kumimoji="1" lang="en-US" altLang="ja-JP" sz="1050" b="0" dirty="0">
                          <a:latin typeface="ＭＳ ゴシック" panose="020B0609070205080204" pitchFamily="49" charset="-128"/>
                          <a:ea typeface="ＭＳ ゴシック" panose="020B0609070205080204" pitchFamily="49" charset="-128"/>
                        </a:rPr>
                        <a:t>2023</a:t>
                      </a:r>
                      <a:r>
                        <a:rPr kumimoji="1" lang="ja-JP" altLang="en-US" sz="1050" b="0" dirty="0">
                          <a:latin typeface="ＭＳ ゴシック" panose="020B0609070205080204" pitchFamily="49" charset="-128"/>
                          <a:ea typeface="ＭＳ ゴシック" panose="020B0609070205080204" pitchFamily="49" charset="-128"/>
                        </a:rPr>
                        <a:t>）</a:t>
                      </a:r>
                    </a:p>
                  </a:txBody>
                  <a:tcPr>
                    <a:solidFill>
                      <a:srgbClr val="CCFFFF"/>
                    </a:solidFill>
                  </a:tcPr>
                </a:tc>
                <a:tc>
                  <a:txBody>
                    <a:bodyPr/>
                    <a:lstStyle/>
                    <a:p>
                      <a:pPr algn="ctr"/>
                      <a:r>
                        <a:rPr kumimoji="1" lang="ja-JP" altLang="en-US" sz="1050" b="0" dirty="0">
                          <a:latin typeface="ＭＳ ゴシック" panose="020B0609070205080204" pitchFamily="49" charset="-128"/>
                          <a:ea typeface="ＭＳ ゴシック" panose="020B0609070205080204" pitchFamily="49" charset="-128"/>
                        </a:rPr>
                        <a:t>Ｒ６年度（</a:t>
                      </a:r>
                      <a:r>
                        <a:rPr kumimoji="1" lang="en-US" altLang="ja-JP" sz="1050" b="0" dirty="0">
                          <a:latin typeface="ＭＳ ゴシック" panose="020B0609070205080204" pitchFamily="49" charset="-128"/>
                          <a:ea typeface="ＭＳ ゴシック" panose="020B0609070205080204" pitchFamily="49" charset="-128"/>
                        </a:rPr>
                        <a:t>2024</a:t>
                      </a:r>
                      <a:r>
                        <a:rPr kumimoji="1" lang="ja-JP" altLang="en-US" sz="1050" b="0" dirty="0">
                          <a:latin typeface="ＭＳ ゴシック" panose="020B0609070205080204" pitchFamily="49" charset="-128"/>
                          <a:ea typeface="ＭＳ ゴシック" panose="020B0609070205080204" pitchFamily="49" charset="-128"/>
                        </a:rPr>
                        <a:t>）</a:t>
                      </a:r>
                      <a:endParaRPr kumimoji="1" lang="ja-JP" altLang="en-US" sz="1050" b="0" u="sng" dirty="0">
                        <a:latin typeface="ＭＳ ゴシック" panose="020B0609070205080204" pitchFamily="49" charset="-128"/>
                        <a:ea typeface="ＭＳ ゴシック" panose="020B0609070205080204" pitchFamily="49" charset="-128"/>
                      </a:endParaRPr>
                    </a:p>
                  </a:txBody>
                  <a:tcPr>
                    <a:solidFill>
                      <a:srgbClr val="CCFFFF"/>
                    </a:solidFill>
                  </a:tcPr>
                </a:tc>
                <a:tc>
                  <a:txBody>
                    <a:bodyPr/>
                    <a:lstStyle/>
                    <a:p>
                      <a:pPr algn="ctr"/>
                      <a:r>
                        <a:rPr kumimoji="1" lang="ja-JP" altLang="en-US" sz="1050" b="0" dirty="0">
                          <a:latin typeface="ＭＳ ゴシック" panose="020B0609070205080204" pitchFamily="49" charset="-128"/>
                          <a:ea typeface="ＭＳ ゴシック" panose="020B0609070205080204" pitchFamily="49" charset="-128"/>
                        </a:rPr>
                        <a:t>Ｒ７年度（</a:t>
                      </a:r>
                      <a:r>
                        <a:rPr kumimoji="1" lang="en-US" altLang="ja-JP" sz="1050" b="0" dirty="0">
                          <a:latin typeface="ＭＳ ゴシック" panose="020B0609070205080204" pitchFamily="49" charset="-128"/>
                          <a:ea typeface="ＭＳ ゴシック" panose="020B0609070205080204" pitchFamily="49" charset="-128"/>
                        </a:rPr>
                        <a:t>2025</a:t>
                      </a:r>
                      <a:r>
                        <a:rPr kumimoji="1" lang="ja-JP" altLang="en-US" sz="1050" b="0" dirty="0">
                          <a:latin typeface="ＭＳ ゴシック" panose="020B0609070205080204" pitchFamily="49" charset="-128"/>
                          <a:ea typeface="ＭＳ ゴシック" panose="020B0609070205080204" pitchFamily="49" charset="-128"/>
                        </a:rPr>
                        <a:t>）以降～</a:t>
                      </a:r>
                    </a:p>
                  </a:txBody>
                  <a:tcPr>
                    <a:solidFill>
                      <a:srgbClr val="CCFFFF"/>
                    </a:solidFill>
                  </a:tcPr>
                </a:tc>
                <a:extLst>
                  <a:ext uri="{0D108BD9-81ED-4DB2-BD59-A6C34878D82A}">
                    <a16:rowId xmlns:a16="http://schemas.microsoft.com/office/drawing/2014/main" val="10000"/>
                  </a:ext>
                </a:extLst>
              </a:tr>
              <a:tr h="842642">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(1)</a:t>
                      </a:r>
                      <a:r>
                        <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rPr>
                        <a:t>○○についての検討</a:t>
                      </a: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1"/>
                  </a:ext>
                </a:extLst>
              </a:tr>
              <a:tr h="918101">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(2)</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2"/>
                  </a:ext>
                </a:extLst>
              </a:tr>
              <a:tr h="918101">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(3)</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3"/>
                  </a:ext>
                </a:extLst>
              </a:tr>
              <a:tr h="979309">
                <a:tc>
                  <a:txBody>
                    <a:bodyPr/>
                    <a:lstStyle/>
                    <a:p>
                      <a:r>
                        <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rPr>
                        <a:t>(4)</a:t>
                      </a:r>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10004"/>
                  </a:ext>
                </a:extLst>
              </a:tr>
              <a:tr h="979309">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en-US" altLang="ja-JP"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i="0" dirty="0">
                        <a:solidFill>
                          <a:srgbClr val="0000FF"/>
                        </a:solidFill>
                        <a:latin typeface="ＭＳ ゴシック" panose="020B0609070205080204" pitchFamily="49" charset="-128"/>
                        <a:ea typeface="ＭＳ ゴシック" panose="020B0609070205080204" pitchFamily="49" charset="-128"/>
                        <a:cs typeface="Arial" panose="020B0604020202020204" pitchFamily="34" charset="0"/>
                      </a:endParaRPr>
                    </a:p>
                  </a:txBody>
                  <a:tcPr/>
                </a:tc>
                <a:tc>
                  <a:txBody>
                    <a:bodyPr/>
                    <a:lstStyle/>
                    <a:p>
                      <a:endParaRPr kumimoji="1" lang="ja-JP" altLang="en-US" sz="1100" b="0" dirty="0">
                        <a:latin typeface="ＭＳ ゴシック" panose="020B0609070205080204" pitchFamily="49" charset="-128"/>
                        <a:ea typeface="ＭＳ ゴシック" panose="020B0609070205080204" pitchFamily="49" charset="-128"/>
                        <a:cs typeface="Arial" panose="020B0604020202020204" pitchFamily="34" charset="0"/>
                      </a:endParaRPr>
                    </a:p>
                  </a:txBody>
                  <a:tcPr/>
                </a:tc>
                <a:extLst>
                  <a:ext uri="{0D108BD9-81ED-4DB2-BD59-A6C34878D82A}">
                    <a16:rowId xmlns:a16="http://schemas.microsoft.com/office/drawing/2014/main" val="712430683"/>
                  </a:ext>
                </a:extLst>
              </a:tr>
            </a:tbl>
          </a:graphicData>
        </a:graphic>
      </p:graphicFrame>
      <p:cxnSp>
        <p:nvCxnSpPr>
          <p:cNvPr id="7" name="直線矢印コネクタ 6"/>
          <p:cNvCxnSpPr/>
          <p:nvPr/>
        </p:nvCxnSpPr>
        <p:spPr>
          <a:xfrm>
            <a:off x="2339752" y="1196752"/>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9" name="直線矢印コネクタ 8"/>
          <p:cNvCxnSpPr/>
          <p:nvPr/>
        </p:nvCxnSpPr>
        <p:spPr>
          <a:xfrm>
            <a:off x="2699792" y="2132856"/>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0" name="直線矢印コネクタ 9"/>
          <p:cNvCxnSpPr/>
          <p:nvPr/>
        </p:nvCxnSpPr>
        <p:spPr>
          <a:xfrm>
            <a:off x="2699792" y="2996952"/>
            <a:ext cx="3312368"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1" name="直線矢印コネクタ 10"/>
          <p:cNvCxnSpPr/>
          <p:nvPr/>
        </p:nvCxnSpPr>
        <p:spPr>
          <a:xfrm>
            <a:off x="4788024" y="3933056"/>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2" name="直線矢印コネクタ 11"/>
          <p:cNvCxnSpPr/>
          <p:nvPr/>
        </p:nvCxnSpPr>
        <p:spPr>
          <a:xfrm>
            <a:off x="5940152" y="4941168"/>
            <a:ext cx="2813992"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13" name="直線矢印コネクタ 12"/>
          <p:cNvCxnSpPr/>
          <p:nvPr/>
        </p:nvCxnSpPr>
        <p:spPr>
          <a:xfrm>
            <a:off x="6340599" y="3933056"/>
            <a:ext cx="1224136" cy="0"/>
          </a:xfrm>
          <a:prstGeom prst="straightConnector1">
            <a:avLst/>
          </a:prstGeom>
          <a:ln w="34925" cmpd="sng">
            <a:headEnd type="none" w="med" len="med"/>
            <a:tailEnd type="arrow" w="med" len="med"/>
          </a:ln>
        </p:spPr>
        <p:style>
          <a:lnRef idx="1">
            <a:schemeClr val="dk1"/>
          </a:lnRef>
          <a:fillRef idx="0">
            <a:schemeClr val="dk1"/>
          </a:fillRef>
          <a:effectRef idx="0">
            <a:schemeClr val="dk1"/>
          </a:effectRef>
          <a:fontRef idx="minor">
            <a:schemeClr val="tx1"/>
          </a:fontRef>
        </p:style>
      </p:cxnSp>
      <p:sp>
        <p:nvSpPr>
          <p:cNvPr id="14" name="フッター プレースホルダー 13"/>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15" name="正方形/長方形 14"/>
          <p:cNvSpPr/>
          <p:nvPr/>
        </p:nvSpPr>
        <p:spPr>
          <a:xfrm>
            <a:off x="6347188" y="5586834"/>
            <a:ext cx="2643672" cy="374461"/>
          </a:xfrm>
          <a:prstGeom prst="rect">
            <a:avLst/>
          </a:prstGeom>
        </p:spPr>
        <p:txBody>
          <a:bodyPr wrap="none">
            <a:spAutoFit/>
          </a:bodyPr>
          <a:lstStyle/>
          <a:p>
            <a:pPr>
              <a:lnSpc>
                <a:spcPts val="2200"/>
              </a:lnSpc>
            </a:pPr>
            <a:r>
              <a:rPr lang="en-US" altLang="ja-JP" sz="1100" dirty="0" smtClean="0">
                <a:solidFill>
                  <a:srgbClr val="3399FF"/>
                </a:solidFill>
              </a:rPr>
              <a:t>※</a:t>
            </a:r>
            <a:r>
              <a:rPr lang="ja-JP" altLang="en-US" sz="1100" dirty="0" smtClean="0">
                <a:solidFill>
                  <a:srgbClr val="3399FF"/>
                </a:solidFill>
              </a:rPr>
              <a:t>上記の矢印は例として示したものです。</a:t>
            </a:r>
            <a:endParaRPr lang="ja-JP" altLang="en-US" sz="1400" dirty="0">
              <a:solidFill>
                <a:srgbClr val="3399FF"/>
              </a:solidFill>
            </a:endParaRPr>
          </a:p>
        </p:txBody>
      </p:sp>
    </p:spTree>
    <p:extLst>
      <p:ext uri="{BB962C8B-B14F-4D97-AF65-F5344CB8AC3E}">
        <p14:creationId xmlns:p14="http://schemas.microsoft.com/office/powerpoint/2010/main" val="19489067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14</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７</a:t>
            </a:r>
            <a:r>
              <a:rPr lang="ja-JP" altLang="en-US" sz="2000" dirty="0" smtClean="0">
                <a:latin typeface="+mn-ea"/>
                <a:ea typeface="+mn-ea"/>
              </a:rPr>
              <a:t>．本補助事業に</a:t>
            </a:r>
            <a:r>
              <a:rPr lang="ja-JP" altLang="en-US" sz="2000" dirty="0">
                <a:latin typeface="+mn-ea"/>
                <a:ea typeface="+mn-ea"/>
              </a:rPr>
              <a:t>おける研究テーマの達成目標　</a:t>
            </a:r>
            <a:r>
              <a:rPr lang="en-US" altLang="ja-JP" sz="1050" dirty="0"/>
              <a:t>【</a:t>
            </a:r>
            <a:r>
              <a:rPr lang="ja-JP" altLang="en-US" sz="1050" b="1" dirty="0"/>
              <a:t>スライド１枚</a:t>
            </a:r>
            <a:r>
              <a:rPr lang="ja-JP" altLang="en-US" sz="1050" dirty="0"/>
              <a:t>で記述ください。</a:t>
            </a:r>
            <a:r>
              <a:rPr lang="en-US" altLang="ja-JP" sz="1050" dirty="0"/>
              <a:t>】</a:t>
            </a:r>
            <a:endParaRPr lang="en-US" sz="1600" dirty="0">
              <a:latin typeface="+mn-ea"/>
              <a:ea typeface="+mn-ea"/>
            </a:endParaRPr>
          </a:p>
        </p:txBody>
      </p:sp>
      <p:sp>
        <p:nvSpPr>
          <p:cNvPr id="7" name="Rectangle 9">
            <a:extLst>
              <a:ext uri="{FF2B5EF4-FFF2-40B4-BE49-F238E27FC236}">
                <a16:creationId xmlns:a16="http://schemas.microsoft.com/office/drawing/2014/main" id="{E7A850B8-D99B-4349-B2D1-420A5E12B205}"/>
              </a:ext>
            </a:extLst>
          </p:cNvPr>
          <p:cNvSpPr/>
          <p:nvPr/>
        </p:nvSpPr>
        <p:spPr>
          <a:xfrm>
            <a:off x="97801" y="476671"/>
            <a:ext cx="8938695" cy="3024000"/>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dirty="0">
                <a:latin typeface="+mn-ea"/>
              </a:rPr>
              <a:t>令和５年度</a:t>
            </a:r>
            <a:r>
              <a:rPr lang="ja-JP" altLang="en-US" dirty="0"/>
              <a:t>（</a:t>
            </a:r>
            <a:r>
              <a:rPr lang="en-US" altLang="ja-JP" dirty="0"/>
              <a:t>2023</a:t>
            </a:r>
            <a:r>
              <a:rPr lang="ja-JP" altLang="en-US" dirty="0" smtClean="0"/>
              <a:t>）</a:t>
            </a:r>
            <a:r>
              <a:rPr lang="ja-JP" altLang="en-US" dirty="0" smtClean="0">
                <a:latin typeface="+mn-ea"/>
              </a:rPr>
              <a:t>の</a:t>
            </a:r>
            <a:r>
              <a:rPr lang="ja-JP" altLang="en-US" dirty="0">
                <a:latin typeface="+mn-ea"/>
              </a:rPr>
              <a:t>達成</a:t>
            </a:r>
            <a:r>
              <a:rPr lang="ja-JP" altLang="en-US" dirty="0" smtClean="0">
                <a:latin typeface="+mn-ea"/>
              </a:rPr>
              <a:t>目標</a:t>
            </a:r>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9" name="Rectangle 9">
            <a:extLst>
              <a:ext uri="{FF2B5EF4-FFF2-40B4-BE49-F238E27FC236}">
                <a16:creationId xmlns:a16="http://schemas.microsoft.com/office/drawing/2014/main" id="{E7A850B8-D99B-4349-B2D1-420A5E12B205}"/>
              </a:ext>
            </a:extLst>
          </p:cNvPr>
          <p:cNvSpPr/>
          <p:nvPr/>
        </p:nvSpPr>
        <p:spPr>
          <a:xfrm>
            <a:off x="97801" y="3573016"/>
            <a:ext cx="8938695" cy="3024000"/>
          </a:xfrm>
          <a:prstGeom prst="rect">
            <a:avLst/>
          </a:prstGeom>
          <a:ln w="3175">
            <a:solidFill>
              <a:schemeClr val="tx1"/>
            </a:solidFill>
          </a:ln>
        </p:spPr>
        <p:txBody>
          <a:bodyPr wrap="square">
            <a:noAutofit/>
          </a:bodyPr>
          <a:lstStyle/>
          <a:p>
            <a:pPr marL="342900" indent="-342900">
              <a:buFont typeface="Wingdings" pitchFamily="2" charset="2"/>
              <a:buChar char="Ø"/>
            </a:pPr>
            <a:r>
              <a:rPr lang="ja-JP" altLang="en-US" dirty="0" smtClean="0">
                <a:latin typeface="+mn-ea"/>
              </a:rPr>
              <a:t>令和６年度</a:t>
            </a:r>
            <a:r>
              <a:rPr lang="ja-JP" altLang="en-US" dirty="0"/>
              <a:t>（</a:t>
            </a:r>
            <a:r>
              <a:rPr lang="en-US" altLang="ja-JP" dirty="0" smtClean="0"/>
              <a:t>2024</a:t>
            </a:r>
            <a:r>
              <a:rPr lang="ja-JP" altLang="en-US" dirty="0" smtClean="0"/>
              <a:t>）</a:t>
            </a:r>
            <a:r>
              <a:rPr lang="ja-JP" altLang="en-US" dirty="0" smtClean="0">
                <a:latin typeface="+mn-ea"/>
              </a:rPr>
              <a:t>の</a:t>
            </a:r>
            <a:r>
              <a:rPr lang="ja-JP" altLang="en-US" dirty="0">
                <a:latin typeface="+mn-ea"/>
              </a:rPr>
              <a:t>達成</a:t>
            </a:r>
            <a:r>
              <a:rPr lang="ja-JP" altLang="en-US" dirty="0" smtClean="0">
                <a:latin typeface="+mn-ea"/>
              </a:rPr>
              <a:t>目標</a:t>
            </a:r>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r>
              <a:rPr lang="ja-JP" altLang="en-US" dirty="0">
                <a:latin typeface="+mn-ea"/>
              </a:rPr>
              <a:t>　・</a:t>
            </a:r>
            <a:endParaRPr lang="en-US" altLang="ja-JP" dirty="0">
              <a:latin typeface="+mn-ea"/>
            </a:endParaRPr>
          </a:p>
          <a:p>
            <a:endParaRPr lang="en-US" altLang="ja-JP" dirty="0">
              <a:latin typeface="+mn-ea"/>
            </a:endParaRPr>
          </a:p>
          <a:p>
            <a:endParaRPr lang="en-US" altLang="ja-JP" dirty="0">
              <a:latin typeface="+mn-ea"/>
            </a:endParaRPr>
          </a:p>
          <a:p>
            <a:endParaRPr lang="en-US" altLang="ja-JP" dirty="0">
              <a:latin typeface="+mn-ea"/>
            </a:endParaRPr>
          </a:p>
        </p:txBody>
      </p:sp>
    </p:spTree>
    <p:extLst>
      <p:ext uri="{BB962C8B-B14F-4D97-AF65-F5344CB8AC3E}">
        <p14:creationId xmlns:p14="http://schemas.microsoft.com/office/powerpoint/2010/main" val="30249043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15</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a:latin typeface="+mn-ea"/>
                <a:ea typeface="+mn-ea"/>
              </a:rPr>
              <a:t>８．本研究テーマに関連する研究代表者のこれまでの経験・実績</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9" name="Rectangle 9">
            <a:extLst>
              <a:ext uri="{FF2B5EF4-FFF2-40B4-BE49-F238E27FC236}">
                <a16:creationId xmlns:a16="http://schemas.microsoft.com/office/drawing/2014/main" id="{E7A850B8-D99B-4349-B2D1-420A5E12B205}"/>
              </a:ext>
            </a:extLst>
          </p:cNvPr>
          <p:cNvSpPr/>
          <p:nvPr/>
        </p:nvSpPr>
        <p:spPr>
          <a:xfrm>
            <a:off x="35496" y="484316"/>
            <a:ext cx="1233030" cy="307777"/>
          </a:xfrm>
          <a:prstGeom prst="rect">
            <a:avLst/>
          </a:prstGeom>
          <a:solidFill>
            <a:schemeClr val="bg1"/>
          </a:solidFill>
        </p:spPr>
        <p:txBody>
          <a:bodyPr wrap="none" anchor="ctr" anchorCtr="0">
            <a:spAutoFit/>
          </a:bodyPr>
          <a:lstStyle/>
          <a:p>
            <a:r>
              <a:rPr lang="en-US" altLang="ja-JP" sz="1400" dirty="0"/>
              <a:t>(1) </a:t>
            </a:r>
            <a:r>
              <a:rPr lang="ja-JP" altLang="en-US" sz="1400" u="sng" dirty="0"/>
              <a:t>論文・著書</a:t>
            </a:r>
          </a:p>
        </p:txBody>
      </p:sp>
      <p:sp>
        <p:nvSpPr>
          <p:cNvPr id="11" name="Rectangle 9">
            <a:extLst>
              <a:ext uri="{FF2B5EF4-FFF2-40B4-BE49-F238E27FC236}">
                <a16:creationId xmlns:a16="http://schemas.microsoft.com/office/drawing/2014/main" id="{E7A850B8-D99B-4349-B2D1-420A5E12B205}"/>
              </a:ext>
            </a:extLst>
          </p:cNvPr>
          <p:cNvSpPr/>
          <p:nvPr/>
        </p:nvSpPr>
        <p:spPr>
          <a:xfrm>
            <a:off x="37869" y="2235891"/>
            <a:ext cx="3542958" cy="523220"/>
          </a:xfrm>
          <a:prstGeom prst="rect">
            <a:avLst/>
          </a:prstGeom>
          <a:solidFill>
            <a:schemeClr val="bg1"/>
          </a:solidFill>
        </p:spPr>
        <p:txBody>
          <a:bodyPr wrap="none" anchor="ctr" anchorCtr="0">
            <a:spAutoFit/>
          </a:bodyPr>
          <a:lstStyle/>
          <a:p>
            <a:r>
              <a:rPr lang="en-US" altLang="ja-JP" sz="1400" dirty="0"/>
              <a:t>(2) </a:t>
            </a:r>
            <a:r>
              <a:rPr lang="ja-JP" altLang="en-US" sz="1400" u="sng" dirty="0"/>
              <a:t>学会・シンポジウム・セミナー等での発表 </a:t>
            </a:r>
            <a:r>
              <a:rPr lang="ja-JP" altLang="en-US" sz="1400" dirty="0"/>
              <a:t> </a:t>
            </a:r>
            <a:endParaRPr lang="en-US" altLang="ja-JP" sz="1400" dirty="0" smtClean="0"/>
          </a:p>
          <a:p>
            <a:r>
              <a:rPr lang="en-US" altLang="ja-JP" sz="1400" dirty="0"/>
              <a:t> </a:t>
            </a:r>
            <a:r>
              <a:rPr lang="en-US" altLang="ja-JP" sz="1400" dirty="0" smtClean="0"/>
              <a:t>    </a:t>
            </a:r>
            <a:r>
              <a:rPr lang="ja-JP" altLang="en-US" sz="1050" dirty="0" smtClean="0"/>
              <a:t>（</a:t>
            </a:r>
            <a:r>
              <a:rPr lang="ja-JP" altLang="en-US" sz="1050" dirty="0"/>
              <a:t>イベント名・会場、発表日、演題）</a:t>
            </a:r>
          </a:p>
        </p:txBody>
      </p:sp>
      <p:sp>
        <p:nvSpPr>
          <p:cNvPr id="13" name="Rectangle 9">
            <a:extLst>
              <a:ext uri="{FF2B5EF4-FFF2-40B4-BE49-F238E27FC236}">
                <a16:creationId xmlns:a16="http://schemas.microsoft.com/office/drawing/2014/main" id="{E7A850B8-D99B-4349-B2D1-420A5E12B205}"/>
              </a:ext>
            </a:extLst>
          </p:cNvPr>
          <p:cNvSpPr/>
          <p:nvPr/>
        </p:nvSpPr>
        <p:spPr>
          <a:xfrm>
            <a:off x="35496" y="3988041"/>
            <a:ext cx="6160661" cy="657872"/>
          </a:xfrm>
          <a:prstGeom prst="rect">
            <a:avLst/>
          </a:prstGeom>
          <a:solidFill>
            <a:schemeClr val="bg1"/>
          </a:solidFill>
        </p:spPr>
        <p:txBody>
          <a:bodyPr wrap="none" anchor="ctr" anchorCtr="0">
            <a:spAutoFit/>
          </a:bodyPr>
          <a:lstStyle/>
          <a:p>
            <a:pPr>
              <a:lnSpc>
                <a:spcPct val="150000"/>
              </a:lnSpc>
            </a:pPr>
            <a:r>
              <a:rPr lang="en-US" altLang="ja-JP" sz="1400" dirty="0"/>
              <a:t>(3) </a:t>
            </a:r>
            <a:r>
              <a:rPr lang="ja-JP" altLang="en-US" sz="1400" u="sng" dirty="0"/>
              <a:t>これまで</a:t>
            </a:r>
            <a:r>
              <a:rPr lang="ja-JP" altLang="en-US" sz="1400" u="sng" dirty="0" smtClean="0"/>
              <a:t>に受けた研究費とその成果等</a:t>
            </a:r>
            <a:endParaRPr lang="en-US" altLang="ja-JP" sz="1400" u="sng" dirty="0"/>
          </a:p>
          <a:p>
            <a:pPr>
              <a:lnSpc>
                <a:spcPct val="150000"/>
              </a:lnSpc>
            </a:pPr>
            <a:r>
              <a:rPr lang="ja-JP" altLang="en-US" sz="1050" dirty="0"/>
              <a:t>      （研究</a:t>
            </a:r>
            <a:r>
              <a:rPr lang="ja-JP" altLang="en-US" sz="1050" dirty="0" smtClean="0"/>
              <a:t>資金名 ・ 期間（年度）・研究課題名 ・ 研究代表者または研究分担者の別 ・ 研究経費 ・ 主</a:t>
            </a:r>
            <a:r>
              <a:rPr lang="ja-JP" altLang="en-US" sz="1050" dirty="0"/>
              <a:t>な</a:t>
            </a:r>
            <a:r>
              <a:rPr lang="ja-JP" altLang="en-US" sz="1050" dirty="0" smtClean="0"/>
              <a:t>成果）</a:t>
            </a:r>
            <a:endParaRPr lang="ja-JP" altLang="en-US" sz="1400" dirty="0"/>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14513264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16</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700" dirty="0" smtClean="0">
                <a:latin typeface="+mn-ea"/>
                <a:ea typeface="+mn-ea"/>
              </a:rPr>
              <a:t>９．</a:t>
            </a:r>
            <a:r>
              <a:rPr lang="ja-JP" altLang="en-US" sz="1700" dirty="0">
                <a:latin typeface="+mn-ea"/>
                <a:ea typeface="+mn-ea"/>
              </a:rPr>
              <a:t>本研究テーマに関連する研究代表</a:t>
            </a:r>
            <a:r>
              <a:rPr lang="ja-JP" altLang="en-US" sz="1700" dirty="0" smtClean="0">
                <a:latin typeface="+mn-ea"/>
                <a:ea typeface="+mn-ea"/>
              </a:rPr>
              <a:t>者の研究費</a:t>
            </a:r>
            <a:r>
              <a:rPr lang="ja-JP" altLang="en-US" sz="1600" dirty="0">
                <a:latin typeface="+mn-ea"/>
                <a:ea typeface="+mn-ea"/>
              </a:rPr>
              <a:t>　</a:t>
            </a:r>
            <a:r>
              <a:rPr lang="en-US" altLang="ja-JP" sz="900" dirty="0"/>
              <a:t>【</a:t>
            </a:r>
            <a:r>
              <a:rPr lang="ja-JP" altLang="en-US" sz="900" b="1" dirty="0"/>
              <a:t>スライド３枚以内</a:t>
            </a:r>
            <a:r>
              <a:rPr lang="ja-JP" altLang="en-US" sz="900" dirty="0"/>
              <a:t>。本研究テーマに直接関連するもののみ</a:t>
            </a:r>
            <a:r>
              <a:rPr lang="en-US" altLang="ja-JP" sz="900" dirty="0"/>
              <a:t>】</a:t>
            </a:r>
            <a:endParaRPr lang="en-US" sz="1200" dirty="0">
              <a:latin typeface="+mn-ea"/>
              <a:ea typeface="+mn-ea"/>
            </a:endParaRPr>
          </a:p>
        </p:txBody>
      </p:sp>
      <p:sp>
        <p:nvSpPr>
          <p:cNvPr id="13" name="Rectangle 9">
            <a:extLst>
              <a:ext uri="{FF2B5EF4-FFF2-40B4-BE49-F238E27FC236}">
                <a16:creationId xmlns:a16="http://schemas.microsoft.com/office/drawing/2014/main" id="{E7A850B8-D99B-4349-B2D1-420A5E12B205}"/>
              </a:ext>
            </a:extLst>
          </p:cNvPr>
          <p:cNvSpPr/>
          <p:nvPr/>
        </p:nvSpPr>
        <p:spPr>
          <a:xfrm>
            <a:off x="143508" y="415785"/>
            <a:ext cx="8856984" cy="1192240"/>
          </a:xfrm>
          <a:prstGeom prst="rect">
            <a:avLst/>
          </a:prstGeom>
          <a:noFill/>
        </p:spPr>
        <p:txBody>
          <a:bodyPr wrap="square" tIns="36000" bIns="36000" anchor="t" anchorCtr="0">
            <a:spAutoFit/>
          </a:bodyPr>
          <a:lstStyle/>
          <a:p>
            <a:pPr>
              <a:lnSpc>
                <a:spcPct val="150000"/>
              </a:lnSpc>
            </a:pPr>
            <a:r>
              <a:rPr lang="ja-JP" altLang="en-US" sz="1400" u="sng" dirty="0" smtClean="0"/>
              <a:t>研究費</a:t>
            </a:r>
            <a:r>
              <a:rPr lang="ja-JP" altLang="en-US" sz="1400" u="sng" dirty="0"/>
              <a:t>の応募・受入等の</a:t>
            </a:r>
            <a:r>
              <a:rPr lang="ja-JP" altLang="en-US" sz="1400" u="sng" dirty="0" smtClean="0"/>
              <a:t>状況</a:t>
            </a:r>
            <a:endParaRPr lang="en-US" altLang="ja-JP" sz="1400" u="sng" dirty="0"/>
          </a:p>
          <a:p>
            <a:r>
              <a:rPr lang="ja-JP" altLang="en-US" sz="1050" dirty="0" smtClean="0"/>
              <a:t>研究</a:t>
            </a:r>
            <a:r>
              <a:rPr lang="ja-JP" altLang="en-US" sz="1050" dirty="0"/>
              <a:t>代表者の本申請時点における、応募中／または採択されている研究費</a:t>
            </a:r>
            <a:r>
              <a:rPr lang="en-US" altLang="ja-JP" sz="1050" dirty="0"/>
              <a:t>(</a:t>
            </a:r>
            <a:r>
              <a:rPr lang="ja-JP" altLang="en-US" sz="1050" dirty="0"/>
              <a:t>国内外を問わず、競争的研究費のほか、民間財団からの助成金、企業からの受託研究費や共同研究費等の研究資金を含む。）について記載してください</a:t>
            </a:r>
            <a:r>
              <a:rPr lang="ja-JP" altLang="en-US" sz="1050" dirty="0" smtClean="0"/>
              <a:t>。</a:t>
            </a:r>
            <a:endParaRPr lang="en-US" altLang="ja-JP" sz="1050" dirty="0" smtClean="0"/>
          </a:p>
          <a:p>
            <a:pPr>
              <a:lnSpc>
                <a:spcPct val="150000"/>
              </a:lnSpc>
            </a:pPr>
            <a:endParaRPr lang="en-US" altLang="ja-JP" sz="1000" dirty="0" smtClean="0"/>
          </a:p>
          <a:p>
            <a:pPr>
              <a:lnSpc>
                <a:spcPct val="150000"/>
              </a:lnSpc>
            </a:pPr>
            <a:r>
              <a:rPr lang="ja-JP" altLang="en-US" sz="1050" dirty="0"/>
              <a:t> （研究</a:t>
            </a:r>
            <a:r>
              <a:rPr lang="ja-JP" altLang="en-US" sz="1050" dirty="0" smtClean="0"/>
              <a:t>資金名 ・ 期間</a:t>
            </a:r>
            <a:r>
              <a:rPr lang="ja-JP" altLang="en-US" sz="1050" dirty="0"/>
              <a:t>（年度</a:t>
            </a:r>
            <a:r>
              <a:rPr lang="ja-JP" altLang="en-US" sz="1050" dirty="0" smtClean="0"/>
              <a:t>） ・ 研究課題名 ・ 研究</a:t>
            </a:r>
            <a:r>
              <a:rPr lang="ja-JP" altLang="en-US" sz="1050" dirty="0"/>
              <a:t>代表者または研究分担者の</a:t>
            </a:r>
            <a:r>
              <a:rPr lang="ja-JP" altLang="en-US" sz="1050" dirty="0" smtClean="0"/>
              <a:t>別 ・ </a:t>
            </a:r>
            <a:r>
              <a:rPr lang="en-US" altLang="ja-JP" sz="1050" dirty="0" smtClean="0"/>
              <a:t>R5</a:t>
            </a:r>
            <a:r>
              <a:rPr lang="ja-JP" altLang="en-US" sz="1050" dirty="0" smtClean="0"/>
              <a:t>年度の研究経費）・・・</a:t>
            </a:r>
            <a:r>
              <a:rPr lang="en-US" altLang="ja-JP" sz="1050" dirty="0" smtClean="0"/>
              <a:t>R5</a:t>
            </a:r>
            <a:r>
              <a:rPr lang="ja-JP" altLang="en-US" sz="1050" dirty="0" smtClean="0"/>
              <a:t>年●月●日時点</a:t>
            </a:r>
            <a:endParaRPr lang="ja-JP" altLang="en-US" sz="1050" dirty="0"/>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34852543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17</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800" dirty="0">
                <a:latin typeface="+mn-ea"/>
                <a:ea typeface="+mn-ea"/>
              </a:rPr>
              <a:t>その他、特記事項　</a:t>
            </a:r>
            <a:r>
              <a:rPr lang="en-US" altLang="ja-JP" sz="1000" dirty="0"/>
              <a:t>【</a:t>
            </a:r>
            <a:r>
              <a:rPr lang="ja-JP" altLang="en-US" sz="1000" b="1" dirty="0"/>
              <a:t>スライド２枚以内</a:t>
            </a:r>
            <a:r>
              <a:rPr lang="en-US" altLang="ja-JP" sz="1000" dirty="0"/>
              <a:t>】</a:t>
            </a:r>
            <a:endParaRPr lang="en-US" sz="1400" dirty="0">
              <a:latin typeface="+mn-ea"/>
              <a:ea typeface="+mn-ea"/>
            </a:endParaRPr>
          </a:p>
        </p:txBody>
      </p:sp>
      <p:sp>
        <p:nvSpPr>
          <p:cNvPr id="2" name="正方形/長方形 1"/>
          <p:cNvSpPr/>
          <p:nvPr/>
        </p:nvSpPr>
        <p:spPr>
          <a:xfrm>
            <a:off x="12163" y="476672"/>
            <a:ext cx="7776864" cy="261610"/>
          </a:xfrm>
          <a:prstGeom prst="rect">
            <a:avLst/>
          </a:prstGeom>
        </p:spPr>
        <p:txBody>
          <a:bodyPr wrap="square">
            <a:spAutoFit/>
          </a:bodyPr>
          <a:lstStyle/>
          <a:p>
            <a:r>
              <a:rPr lang="ja-JP" altLang="en-US" sz="1100" dirty="0"/>
              <a:t>■ 本研究計画書の補足事項や参考情報等がある場合には記述してください。</a:t>
            </a:r>
          </a:p>
        </p:txBody>
      </p:sp>
      <p:sp>
        <p:nvSpPr>
          <p:cNvPr id="3" name="フッター プレースホルダー 2"/>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15226962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2</a:t>
            </a:fld>
            <a:endParaRPr kumimoji="1" lang="ja-JP" altLang="en-US">
              <a:latin typeface="+mn-ea"/>
            </a:endParaRPr>
          </a:p>
        </p:txBody>
      </p:sp>
      <p:sp>
        <p:nvSpPr>
          <p:cNvPr id="6" name="正方形/長方形 5"/>
          <p:cNvSpPr/>
          <p:nvPr/>
        </p:nvSpPr>
        <p:spPr>
          <a:xfrm>
            <a:off x="5847929" y="4638715"/>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graphicFrame>
        <p:nvGraphicFramePr>
          <p:cNvPr id="7" name="表 6"/>
          <p:cNvGraphicFramePr>
            <a:graphicFrameLocks noGrp="1"/>
          </p:cNvGraphicFramePr>
          <p:nvPr>
            <p:extLst>
              <p:ext uri="{D42A27DB-BD31-4B8C-83A1-F6EECF244321}">
                <p14:modId xmlns:p14="http://schemas.microsoft.com/office/powerpoint/2010/main" val="484768380"/>
              </p:ext>
            </p:extLst>
          </p:nvPr>
        </p:nvGraphicFramePr>
        <p:xfrm>
          <a:off x="375321" y="1326347"/>
          <a:ext cx="8424936" cy="3094870"/>
        </p:xfrm>
        <a:graphic>
          <a:graphicData uri="http://schemas.openxmlformats.org/drawingml/2006/table">
            <a:tbl>
              <a:tblPr firstRow="1" bandRow="1">
                <a:tableStyleId>{5940675A-B579-460E-94D1-54222C63F5DA}</a:tableStyleId>
              </a:tblPr>
              <a:tblGrid>
                <a:gridCol w="1656184">
                  <a:extLst>
                    <a:ext uri="{9D8B030D-6E8A-4147-A177-3AD203B41FA5}">
                      <a16:colId xmlns:a16="http://schemas.microsoft.com/office/drawing/2014/main" val="901013807"/>
                    </a:ext>
                  </a:extLst>
                </a:gridCol>
                <a:gridCol w="6768752">
                  <a:extLst>
                    <a:ext uri="{9D8B030D-6E8A-4147-A177-3AD203B41FA5}">
                      <a16:colId xmlns:a16="http://schemas.microsoft.com/office/drawing/2014/main" val="2020428718"/>
                    </a:ext>
                  </a:extLst>
                </a:gridCol>
              </a:tblGrid>
              <a:tr h="360040">
                <a:tc>
                  <a:txBody>
                    <a:bodyPr/>
                    <a:lstStyle/>
                    <a:p>
                      <a:pPr algn="ctr">
                        <a:lnSpc>
                          <a:spcPts val="2200"/>
                        </a:lnSpc>
                      </a:pPr>
                      <a:r>
                        <a:rPr kumimoji="1" lang="ja-JP" altLang="en-US" sz="1100" dirty="0"/>
                        <a:t>氏名</a:t>
                      </a:r>
                    </a:p>
                  </a:txBody>
                  <a:tcPr marT="36000" marB="36000" anchor="ctr">
                    <a:solidFill>
                      <a:srgbClr val="CCFFFF"/>
                    </a:solidFill>
                  </a:tcPr>
                </a:tc>
                <a:tc>
                  <a:txBody>
                    <a:bodyPr/>
                    <a:lstStyle/>
                    <a:p>
                      <a:pPr marL="0" marR="0" lvl="0" indent="0" algn="ctr" defTabSz="914400" rtl="0" eaLnBrk="1" fontAlgn="auto" latinLnBrk="0" hangingPunct="1">
                        <a:lnSpc>
                          <a:spcPts val="2200"/>
                        </a:lnSpc>
                        <a:spcBef>
                          <a:spcPts val="0"/>
                        </a:spcBef>
                        <a:spcAft>
                          <a:spcPts val="0"/>
                        </a:spcAft>
                        <a:buClrTx/>
                        <a:buSzTx/>
                        <a:buFontTx/>
                        <a:buNone/>
                        <a:tabLst/>
                        <a:defRPr/>
                      </a:pPr>
                      <a:r>
                        <a:rPr kumimoji="1" lang="ja-JP" altLang="en-US" sz="1100" dirty="0"/>
                        <a:t>所属機関　・　</a:t>
                      </a:r>
                      <a:r>
                        <a:rPr lang="ja-JP" altLang="en-US" sz="1100" dirty="0"/>
                        <a:t>所属部署（部局）　</a:t>
                      </a:r>
                      <a:r>
                        <a:rPr kumimoji="1" lang="ja-JP" altLang="en-US" sz="1100" dirty="0"/>
                        <a:t>・　役職</a:t>
                      </a:r>
                    </a:p>
                  </a:txBody>
                  <a:tcPr marT="36000" marB="36000" anchor="ctr">
                    <a:solidFill>
                      <a:srgbClr val="CCFFFF"/>
                    </a:solidFill>
                  </a:tcPr>
                </a:tc>
                <a:extLst>
                  <a:ext uri="{0D108BD9-81ED-4DB2-BD59-A6C34878D82A}">
                    <a16:rowId xmlns:a16="http://schemas.microsoft.com/office/drawing/2014/main" val="240569769"/>
                  </a:ext>
                </a:extLst>
              </a:tr>
              <a:tr h="546966">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128433522"/>
                  </a:ext>
                </a:extLst>
              </a:tr>
              <a:tr h="546966">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598322888"/>
                  </a:ext>
                </a:extLst>
              </a:tr>
              <a:tr h="546966">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3771854306"/>
                  </a:ext>
                </a:extLst>
              </a:tr>
              <a:tr h="546966">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1754633870"/>
                  </a:ext>
                </a:extLst>
              </a:tr>
              <a:tr h="546966">
                <a:tc>
                  <a:txBody>
                    <a:bodyPr/>
                    <a:lstStyle/>
                    <a:p>
                      <a:pPr>
                        <a:lnSpc>
                          <a:spcPts val="2200"/>
                        </a:lnSpc>
                      </a:pPr>
                      <a:endParaRPr kumimoji="1" lang="ja-JP" altLang="en-US" sz="1100" dirty="0"/>
                    </a:p>
                  </a:txBody>
                  <a:tcPr marT="36000" marB="36000" anchor="ctr">
                    <a:solidFill>
                      <a:schemeClr val="bg1"/>
                    </a:solidFill>
                  </a:tcPr>
                </a:tc>
                <a:tc>
                  <a:txBody>
                    <a:bodyPr/>
                    <a:lstStyle/>
                    <a:p>
                      <a:pPr>
                        <a:lnSpc>
                          <a:spcPts val="2200"/>
                        </a:lnSpc>
                      </a:pPr>
                      <a:endParaRPr kumimoji="1" lang="ja-JP" altLang="en-US" sz="1100" dirty="0"/>
                    </a:p>
                  </a:txBody>
                  <a:tcPr marT="36000" marB="36000" anchor="ctr">
                    <a:solidFill>
                      <a:schemeClr val="bg1"/>
                    </a:solidFill>
                  </a:tcPr>
                </a:tc>
                <a:extLst>
                  <a:ext uri="{0D108BD9-81ED-4DB2-BD59-A6C34878D82A}">
                    <a16:rowId xmlns:a16="http://schemas.microsoft.com/office/drawing/2014/main" val="2577679193"/>
                  </a:ext>
                </a:extLst>
              </a:tr>
            </a:tbl>
          </a:graphicData>
        </a:graphic>
      </p:graphicFrame>
      <p:sp>
        <p:nvSpPr>
          <p:cNvPr id="8" name="正方形/長方形 7"/>
          <p:cNvSpPr/>
          <p:nvPr/>
        </p:nvSpPr>
        <p:spPr>
          <a:xfrm>
            <a:off x="375321" y="869746"/>
            <a:ext cx="8723863" cy="374461"/>
          </a:xfrm>
          <a:prstGeom prst="rect">
            <a:avLst/>
          </a:prstGeom>
        </p:spPr>
        <p:txBody>
          <a:bodyPr wrap="none">
            <a:spAutoFit/>
          </a:bodyPr>
          <a:lstStyle/>
          <a:p>
            <a:pPr>
              <a:lnSpc>
                <a:spcPts val="2200"/>
              </a:lnSpc>
            </a:pPr>
            <a:r>
              <a:rPr lang="ja-JP" altLang="en-US" sz="1600" dirty="0"/>
              <a:t>＜研究参画者＞   </a:t>
            </a:r>
            <a:r>
              <a:rPr lang="ja-JP" altLang="en-US" sz="1200" dirty="0"/>
              <a:t>　　</a:t>
            </a:r>
            <a:r>
              <a:rPr lang="en-US" altLang="ja-JP" sz="1050" dirty="0" smtClean="0">
                <a:solidFill>
                  <a:srgbClr val="3399FF"/>
                </a:solidFill>
              </a:rPr>
              <a:t>※</a:t>
            </a:r>
            <a:r>
              <a:rPr lang="ja-JP" altLang="en-US" sz="1050" dirty="0" smtClean="0">
                <a:solidFill>
                  <a:srgbClr val="3399FF"/>
                </a:solidFill>
              </a:rPr>
              <a:t>本研究テーマに参画</a:t>
            </a:r>
            <a:r>
              <a:rPr lang="ja-JP" altLang="en-US" sz="1050" dirty="0">
                <a:solidFill>
                  <a:srgbClr val="3399FF"/>
                </a:solidFill>
              </a:rPr>
              <a:t>する研究者を全て記入</a:t>
            </a:r>
            <a:r>
              <a:rPr lang="ja-JP" altLang="en-US" sz="1050" dirty="0" smtClean="0">
                <a:solidFill>
                  <a:srgbClr val="3399FF"/>
                </a:solidFill>
              </a:rPr>
              <a:t>ください（共同研究先企業</a:t>
            </a:r>
            <a:r>
              <a:rPr lang="ja-JP" altLang="en-US" sz="1050" dirty="0">
                <a:solidFill>
                  <a:srgbClr val="3399FF"/>
                </a:solidFill>
              </a:rPr>
              <a:t>等外部の連携</a:t>
            </a:r>
            <a:r>
              <a:rPr lang="ja-JP" altLang="en-US" sz="1050" dirty="0" smtClean="0">
                <a:solidFill>
                  <a:srgbClr val="3399FF"/>
                </a:solidFill>
              </a:rPr>
              <a:t>機関がある場合は記載ください）</a:t>
            </a:r>
            <a:r>
              <a:rPr lang="ja-JP" altLang="en-US" sz="1050" dirty="0">
                <a:solidFill>
                  <a:srgbClr val="3399FF"/>
                </a:solidFill>
              </a:rPr>
              <a:t>。</a:t>
            </a:r>
            <a:endParaRPr lang="ja-JP" altLang="en-US" sz="1400" dirty="0">
              <a:solidFill>
                <a:srgbClr val="3399FF"/>
              </a:solidFill>
            </a:endParaRPr>
          </a:p>
        </p:txBody>
      </p:sp>
      <p:sp>
        <p:nvSpPr>
          <p:cNvPr id="9" name="フッター プレースホルダー 8"/>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10"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nchor="t" anchorCtr="0"/>
          <a:lstStyle/>
          <a:p>
            <a:pPr algn="ctr"/>
            <a:r>
              <a:rPr lang="ja-JP" altLang="en-US" sz="1800" dirty="0">
                <a:latin typeface="+mn-ea"/>
                <a:ea typeface="+mn-ea"/>
              </a:rPr>
              <a:t>令和５年度　くすりコンソーシアム研究開発事業</a:t>
            </a:r>
            <a:r>
              <a:rPr lang="ja-JP" altLang="en-US" dirty="0">
                <a:latin typeface="+mn-ea"/>
                <a:ea typeface="+mn-ea"/>
              </a:rPr>
              <a:t>　研究</a:t>
            </a:r>
            <a:r>
              <a:rPr lang="ja-JP" altLang="en-US" dirty="0" smtClean="0">
                <a:latin typeface="+mn-ea"/>
                <a:ea typeface="+mn-ea"/>
              </a:rPr>
              <a:t>計画書　　　（様式２）</a:t>
            </a:r>
            <a:endParaRPr lang="en-US" dirty="0">
              <a:latin typeface="+mn-ea"/>
              <a:ea typeface="+mn-ea"/>
            </a:endParaRPr>
          </a:p>
        </p:txBody>
      </p:sp>
    </p:spTree>
    <p:extLst>
      <p:ext uri="{BB962C8B-B14F-4D97-AF65-F5344CB8AC3E}">
        <p14:creationId xmlns:p14="http://schemas.microsoft.com/office/powerpoint/2010/main" val="24841117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prstGeom prst="rect">
            <a:avLst/>
          </a:prstGeom>
          <a:solidFill>
            <a:srgbClr val="336600"/>
          </a:solidFill>
        </p:spPr>
        <p:txBody>
          <a:bodyPr/>
          <a:lstStyle/>
          <a:p>
            <a:pPr algn="l"/>
            <a:r>
              <a:rPr lang="ja-JP" altLang="en-US" sz="2200" dirty="0">
                <a:latin typeface="+mn-ea"/>
                <a:ea typeface="+mn-ea"/>
              </a:rPr>
              <a:t>１</a:t>
            </a:r>
            <a:r>
              <a:rPr lang="en-US" altLang="ja-JP" sz="2200" dirty="0">
                <a:latin typeface="+mn-ea"/>
                <a:ea typeface="+mn-ea"/>
              </a:rPr>
              <a:t>-</a:t>
            </a:r>
            <a:r>
              <a:rPr lang="ja-JP" altLang="en-US" sz="2200" dirty="0">
                <a:latin typeface="+mn-ea"/>
                <a:ea typeface="+mn-ea"/>
              </a:rPr>
              <a:t>①．</a:t>
            </a:r>
            <a:r>
              <a:rPr lang="ja-JP" altLang="en-US" sz="2200" dirty="0" smtClean="0">
                <a:latin typeface="+mn-ea"/>
                <a:ea typeface="+mn-ea"/>
              </a:rPr>
              <a:t>本研究テーマの</a:t>
            </a:r>
            <a:r>
              <a:rPr lang="ja-JP" altLang="en-US" sz="2200" dirty="0">
                <a:latin typeface="+mn-ea"/>
                <a:ea typeface="+mn-ea"/>
              </a:rPr>
              <a:t>概要</a:t>
            </a:r>
            <a:r>
              <a:rPr lang="ja-JP" altLang="en-US" dirty="0">
                <a:latin typeface="+mn-ea"/>
                <a:ea typeface="+mn-ea"/>
              </a:rPr>
              <a:t>　</a:t>
            </a:r>
            <a:r>
              <a:rPr lang="en-US" altLang="ja-JP" sz="1200" dirty="0"/>
              <a:t>【</a:t>
            </a:r>
            <a:r>
              <a:rPr lang="ja-JP" altLang="en-US" sz="1200" b="1" dirty="0"/>
              <a:t>全角１，０００文字程度</a:t>
            </a:r>
            <a:r>
              <a:rPr lang="ja-JP" altLang="en-US" sz="1200" dirty="0"/>
              <a:t>で、期待される成果も含めて簡潔に記述してください。</a:t>
            </a:r>
            <a:r>
              <a:rPr lang="en-US" altLang="ja-JP" sz="1200" dirty="0"/>
              <a:t>】</a:t>
            </a:r>
            <a:endParaRPr lang="en-US" sz="20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3</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548680"/>
            <a:ext cx="8928992" cy="6048673"/>
          </a:xfrm>
          <a:prstGeom prst="rect">
            <a:avLst/>
          </a:prstGeom>
          <a:ln>
            <a:solidFill>
              <a:schemeClr val="tx1"/>
            </a:solidFill>
          </a:ln>
        </p:spPr>
        <p:txBody>
          <a:bodyPr wrap="square">
            <a:noAutofit/>
          </a:bodyPr>
          <a:lstStyle/>
          <a:p>
            <a:endParaRPr lang="ja-JP" altLang="en-US" sz="1400" dirty="0"/>
          </a:p>
        </p:txBody>
      </p:sp>
      <p:sp>
        <p:nvSpPr>
          <p:cNvPr id="6" name="フッター プレースホルダー 5"/>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37866438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540000"/>
          </a:xfrm>
          <a:prstGeom prst="rect">
            <a:avLst/>
          </a:prstGeom>
          <a:solidFill>
            <a:srgbClr val="336600"/>
          </a:solidFill>
        </p:spPr>
        <p:txBody>
          <a:bodyPr tIns="36000" bIns="0"/>
          <a:lstStyle/>
          <a:p>
            <a:pPr algn="l">
              <a:lnSpc>
                <a:spcPts val="1800"/>
              </a:lnSpc>
            </a:pPr>
            <a:r>
              <a:rPr lang="ja-JP" altLang="en-US" sz="2000" dirty="0">
                <a:latin typeface="+mn-ea"/>
                <a:ea typeface="+mn-ea"/>
              </a:rPr>
              <a:t>１</a:t>
            </a:r>
            <a:r>
              <a:rPr lang="en-US" altLang="ja-JP" sz="2000" dirty="0">
                <a:latin typeface="+mn-ea"/>
                <a:ea typeface="+mn-ea"/>
              </a:rPr>
              <a:t>-</a:t>
            </a:r>
            <a:r>
              <a:rPr lang="ja-JP" altLang="en-US" sz="2000" dirty="0">
                <a:latin typeface="+mn-ea"/>
                <a:ea typeface="+mn-ea"/>
              </a:rPr>
              <a:t>②．</a:t>
            </a:r>
            <a:r>
              <a:rPr lang="ja-JP" altLang="en-US" sz="2000" dirty="0" smtClean="0">
                <a:latin typeface="+mn-ea"/>
                <a:ea typeface="+mn-ea"/>
              </a:rPr>
              <a:t>本研究テーマの</a:t>
            </a:r>
            <a:r>
              <a:rPr lang="ja-JP" altLang="en-US" sz="2000" dirty="0">
                <a:latin typeface="+mn-ea"/>
                <a:ea typeface="+mn-ea"/>
              </a:rPr>
              <a:t>独創性・革新性・優位性</a:t>
            </a:r>
            <a:r>
              <a:rPr lang="en-US" altLang="ja-JP" sz="2000" dirty="0">
                <a:latin typeface="+mn-ea"/>
                <a:ea typeface="+mn-ea"/>
              </a:rPr>
              <a:t/>
            </a:r>
            <a:br>
              <a:rPr lang="en-US" altLang="ja-JP" sz="2000" dirty="0">
                <a:latin typeface="+mn-ea"/>
                <a:ea typeface="+mn-ea"/>
              </a:rPr>
            </a:br>
            <a:r>
              <a:rPr lang="en-US" altLang="ja-JP" sz="1100" dirty="0"/>
              <a:t>【</a:t>
            </a:r>
            <a:r>
              <a:rPr lang="ja-JP" altLang="en-US" sz="1100" dirty="0"/>
              <a:t>先行事例との比較を交えるなどしながら、</a:t>
            </a:r>
            <a:r>
              <a:rPr lang="ja-JP" altLang="en-US" sz="1100" b="1" dirty="0"/>
              <a:t>全角１，０００文字程度</a:t>
            </a:r>
            <a:r>
              <a:rPr lang="ja-JP" altLang="en-US" sz="1100" dirty="0"/>
              <a:t>で、分かりやすく整理して記述してください。</a:t>
            </a:r>
            <a:r>
              <a:rPr lang="en-US" altLang="ja-JP" sz="1100" dirty="0"/>
              <a:t>】</a:t>
            </a:r>
            <a:endParaRPr lang="en-US" sz="1800" dirty="0">
              <a:latin typeface="+mn-ea"/>
              <a:ea typeface="+mn-ea"/>
            </a:endParaRPr>
          </a:p>
        </p:txBody>
      </p:sp>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4</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07504" y="620687"/>
            <a:ext cx="8928992" cy="6048673"/>
          </a:xfrm>
          <a:prstGeom prst="rect">
            <a:avLst/>
          </a:prstGeom>
          <a:ln>
            <a:solidFill>
              <a:schemeClr val="tx1"/>
            </a:solidFill>
          </a:ln>
        </p:spPr>
        <p:txBody>
          <a:bodyPr wrap="square">
            <a:noAutofit/>
          </a:bodyPr>
          <a:lstStyle/>
          <a:p>
            <a:endParaRPr lang="ja-JP" altLang="en-US" sz="1400" dirty="0"/>
          </a:p>
        </p:txBody>
      </p:sp>
      <p:sp>
        <p:nvSpPr>
          <p:cNvPr id="3" name="フッター プレースホルダー 2"/>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485640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5</a:t>
            </a:fld>
            <a:endParaRPr kumimoji="1" lang="ja-JP" altLang="en-US">
              <a:latin typeface="+mn-ea"/>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35496" y="3588405"/>
            <a:ext cx="4857420" cy="369332"/>
          </a:xfrm>
          <a:prstGeom prst="rect">
            <a:avLst/>
          </a:prstGeom>
          <a:solidFill>
            <a:schemeClr val="bg1"/>
          </a:solidFill>
        </p:spPr>
        <p:txBody>
          <a:bodyPr wrap="none" anchor="ctr" anchorCtr="0">
            <a:spAutoFit/>
          </a:bodyPr>
          <a:lstStyle/>
          <a:p>
            <a:r>
              <a:rPr lang="ja-JP" altLang="en-US" dirty="0"/>
              <a:t>・</a:t>
            </a:r>
            <a:r>
              <a:rPr lang="ja-JP" altLang="en-US" u="sng" dirty="0"/>
              <a:t>ねらい </a:t>
            </a:r>
            <a:r>
              <a:rPr lang="ja-JP" altLang="en-US" sz="1200" dirty="0"/>
              <a:t>（本研究テーマは最終的に何を達成しようとしているのか？）</a:t>
            </a:r>
            <a:endParaRPr lang="ja-JP" altLang="en-US" sz="1600" dirty="0"/>
          </a:p>
        </p:txBody>
      </p:sp>
      <p:sp>
        <p:nvSpPr>
          <p:cNvPr id="5" name="Rectangle 9">
            <a:extLst>
              <a:ext uri="{FF2B5EF4-FFF2-40B4-BE49-F238E27FC236}">
                <a16:creationId xmlns:a16="http://schemas.microsoft.com/office/drawing/2014/main" id="{E7A850B8-D99B-4349-B2D1-420A5E12B205}"/>
              </a:ext>
            </a:extLst>
          </p:cNvPr>
          <p:cNvSpPr/>
          <p:nvPr/>
        </p:nvSpPr>
        <p:spPr>
          <a:xfrm>
            <a:off x="35496" y="453539"/>
            <a:ext cx="6229590" cy="369332"/>
          </a:xfrm>
          <a:prstGeom prst="rect">
            <a:avLst/>
          </a:prstGeom>
          <a:solidFill>
            <a:schemeClr val="bg1"/>
          </a:solidFill>
        </p:spPr>
        <p:txBody>
          <a:bodyPr wrap="none" anchor="ctr" anchorCtr="0">
            <a:spAutoFit/>
          </a:bodyPr>
          <a:lstStyle/>
          <a:p>
            <a:r>
              <a:rPr lang="ja-JP" altLang="en-US" dirty="0"/>
              <a:t>・</a:t>
            </a:r>
            <a:r>
              <a:rPr lang="ja-JP" altLang="en-US" u="sng" dirty="0"/>
              <a:t>背景</a:t>
            </a:r>
            <a:r>
              <a:rPr lang="ja-JP" altLang="en-US" dirty="0"/>
              <a:t> </a:t>
            </a:r>
            <a:r>
              <a:rPr lang="ja-JP" altLang="en-US" sz="1200" dirty="0"/>
              <a:t>（社会的・技術的な背景のほか、研究代表者のこれまでの取組実績もふまえて記載）</a:t>
            </a:r>
            <a:endParaRPr lang="ja-JP" altLang="en-US" dirty="0"/>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２</a:t>
            </a:r>
            <a:r>
              <a:rPr lang="ja-JP" altLang="en-US" sz="2000" dirty="0" smtClean="0">
                <a:latin typeface="+mn-ea"/>
                <a:ea typeface="+mn-ea"/>
              </a:rPr>
              <a:t>．本研究</a:t>
            </a:r>
            <a:r>
              <a:rPr lang="ja-JP" altLang="en-US" sz="2000" dirty="0">
                <a:latin typeface="+mn-ea"/>
                <a:ea typeface="+mn-ea"/>
              </a:rPr>
              <a:t>テーマの背景とねらい　</a:t>
            </a:r>
            <a:r>
              <a:rPr lang="en-US" altLang="ja-JP" sz="1050" dirty="0"/>
              <a:t>【</a:t>
            </a:r>
            <a:r>
              <a:rPr lang="ja-JP" altLang="en-US" sz="1050" b="1" dirty="0"/>
              <a:t>スライド２枚以内</a:t>
            </a:r>
            <a:r>
              <a:rPr lang="ja-JP" altLang="en-US" sz="1050" dirty="0"/>
              <a:t>で、具体的かつ明確に記述してください。図や表を用いても構いません。</a:t>
            </a:r>
            <a:r>
              <a:rPr lang="en-US" altLang="ja-JP" sz="1050" dirty="0"/>
              <a:t>】</a:t>
            </a:r>
            <a:endParaRPr lang="en-US" sz="1600" dirty="0">
              <a:latin typeface="+mn-ea"/>
              <a:ea typeface="+mn-ea"/>
            </a:endParaRPr>
          </a:p>
        </p:txBody>
      </p:sp>
      <p:sp>
        <p:nvSpPr>
          <p:cNvPr id="6" name="フッター プレースホルダー 5"/>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21215169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6</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111551" y="476672"/>
            <a:ext cx="8924945" cy="949866"/>
          </a:xfrm>
          <a:prstGeom prst="rect">
            <a:avLst/>
          </a:prstGeom>
          <a:solidFill>
            <a:schemeClr val="bg1"/>
          </a:solidFill>
          <a:ln>
            <a:solidFill>
              <a:schemeClr val="tx1"/>
            </a:solidFill>
          </a:ln>
        </p:spPr>
        <p:txBody>
          <a:bodyPr wrap="square" tIns="0" bIns="72000" anchor="t" anchorCtr="0">
            <a:spAutoFit/>
          </a:bodyPr>
          <a:lstStyle/>
          <a:p>
            <a:pPr>
              <a:lnSpc>
                <a:spcPct val="150000"/>
              </a:lnSpc>
            </a:pPr>
            <a:r>
              <a:rPr lang="ja-JP" altLang="en-US" sz="1400" dirty="0"/>
              <a:t>・</a:t>
            </a:r>
            <a:r>
              <a:rPr lang="ja-JP" altLang="en-US" sz="1400" b="1" dirty="0"/>
              <a:t>最終的に目指そうとする実用化・事業化の具体的</a:t>
            </a:r>
            <a:r>
              <a:rPr lang="ja-JP" altLang="en-US" sz="1400" b="1" dirty="0" smtClean="0"/>
              <a:t>イメージ（現時点での想定）</a:t>
            </a:r>
            <a:endParaRPr lang="en-US" altLang="ja-JP" sz="1400" b="1" dirty="0"/>
          </a:p>
          <a:p>
            <a:pPr marL="442913" lvl="1" indent="-261938">
              <a:buFont typeface="Wingdings" panose="05000000000000000000" pitchFamily="2" charset="2"/>
              <a:buChar char="ü"/>
            </a:pPr>
            <a:r>
              <a:rPr lang="ja-JP" altLang="en-US" sz="1200" dirty="0"/>
              <a:t>誰に対し、どのような価値を提供するのか？</a:t>
            </a:r>
            <a:endParaRPr lang="en-US" altLang="ja-JP" sz="1200" dirty="0"/>
          </a:p>
          <a:p>
            <a:pPr marL="442913" lvl="1" indent="-261938">
              <a:buFont typeface="Wingdings" panose="05000000000000000000" pitchFamily="2" charset="2"/>
              <a:buChar char="ü"/>
            </a:pPr>
            <a:r>
              <a:rPr lang="ja-JP" altLang="en-US" sz="1200" dirty="0"/>
              <a:t>研究成果が実用化された場合、どのような形で収益が上がるのか</a:t>
            </a:r>
            <a:r>
              <a:rPr lang="ja-JP" altLang="en-US" sz="1200" dirty="0" smtClean="0"/>
              <a:t>？</a:t>
            </a:r>
            <a:endParaRPr lang="en-US" altLang="ja-JP" sz="1200" dirty="0"/>
          </a:p>
          <a:p>
            <a:pPr marL="442913" lvl="1" indent="-261938">
              <a:buFont typeface="Wingdings" panose="05000000000000000000" pitchFamily="2" charset="2"/>
              <a:buChar char="ü"/>
            </a:pP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現時点</a:t>
            </a:r>
            <a:r>
              <a:rPr kumimoji="1" lang="ja-JP" altLang="en-US" sz="1200" b="0" dirty="0">
                <a:solidFill>
                  <a:schemeClr val="tx1"/>
                </a:solidFill>
                <a:latin typeface="ＭＳ Ｐゴシック" panose="020B0600070205080204" pitchFamily="50" charset="-128"/>
                <a:ea typeface="ＭＳ Ｐゴシック" panose="020B0600070205080204" pitchFamily="50" charset="-128"/>
              </a:rPr>
              <a:t>で</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想定</a:t>
            </a:r>
            <a:r>
              <a:rPr lang="ja-JP" altLang="en-US" sz="1200" dirty="0" smtClean="0">
                <a:latin typeface="ＭＳ Ｐゴシック" panose="020B0600070205080204" pitchFamily="50" charset="-128"/>
                <a:ea typeface="ＭＳ Ｐゴシック" panose="020B0600070205080204" pitchFamily="50" charset="-128"/>
              </a:rPr>
              <a:t>す</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る</a:t>
            </a:r>
            <a:r>
              <a:rPr lang="ja-JP" altLang="en-US" sz="1200" dirty="0">
                <a:latin typeface="ＭＳ Ｐゴシック" panose="020B0600070205080204" pitchFamily="50" charset="-128"/>
                <a:ea typeface="ＭＳ Ｐゴシック" panose="020B0600070205080204" pitchFamily="50" charset="-128"/>
              </a:rPr>
              <a:t>、</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事業化</a:t>
            </a:r>
            <a:r>
              <a:rPr kumimoji="1" lang="ja-JP" altLang="en-US" sz="1200" b="0" dirty="0">
                <a:solidFill>
                  <a:schemeClr val="tx1"/>
                </a:solidFill>
                <a:latin typeface="ＭＳ Ｐゴシック" panose="020B0600070205080204" pitchFamily="50" charset="-128"/>
                <a:ea typeface="ＭＳ Ｐゴシック" panose="020B0600070205080204" pitchFamily="50" charset="-128"/>
              </a:rPr>
              <a:t>を担う共同</a:t>
            </a:r>
            <a:r>
              <a:rPr kumimoji="1" lang="ja-JP" altLang="en-US" sz="1200" b="0" dirty="0" smtClean="0">
                <a:solidFill>
                  <a:schemeClr val="tx1"/>
                </a:solidFill>
                <a:latin typeface="ＭＳ Ｐゴシック" panose="020B0600070205080204" pitchFamily="50" charset="-128"/>
                <a:ea typeface="ＭＳ Ｐゴシック" panose="020B0600070205080204" pitchFamily="50" charset="-128"/>
              </a:rPr>
              <a:t>研究先候補企業</a:t>
            </a:r>
            <a:endParaRPr kumimoji="1" lang="en-US" altLang="ja-JP" sz="1200" b="0" dirty="0">
              <a:solidFill>
                <a:schemeClr val="tx1"/>
              </a:solidFill>
              <a:latin typeface="ＭＳ Ｐゴシック" panose="020B0600070205080204" pitchFamily="50" charset="-128"/>
              <a:ea typeface="ＭＳ Ｐゴシック" panose="020B0600070205080204" pitchFamily="50" charset="-128"/>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1900" dirty="0">
                <a:latin typeface="+mn-ea"/>
                <a:ea typeface="+mn-ea"/>
              </a:rPr>
              <a:t>３</a:t>
            </a:r>
            <a:r>
              <a:rPr lang="ja-JP" altLang="en-US" sz="1900" dirty="0" smtClean="0">
                <a:latin typeface="+mn-ea"/>
                <a:ea typeface="+mn-ea"/>
              </a:rPr>
              <a:t>．本研究</a:t>
            </a:r>
            <a:r>
              <a:rPr lang="ja-JP" altLang="en-US" sz="1900" dirty="0">
                <a:latin typeface="+mn-ea"/>
                <a:ea typeface="+mn-ea"/>
              </a:rPr>
              <a:t>テーマ</a:t>
            </a:r>
            <a:r>
              <a:rPr lang="ja-JP" altLang="en-US" sz="1900" dirty="0" smtClean="0">
                <a:latin typeface="+mn-ea"/>
                <a:ea typeface="+mn-ea"/>
              </a:rPr>
              <a:t>の実用化の見通し</a:t>
            </a:r>
            <a:r>
              <a:rPr lang="ja-JP" altLang="en-US" sz="1050" dirty="0">
                <a:latin typeface="+mn-ea"/>
                <a:ea typeface="+mn-ea"/>
              </a:rPr>
              <a:t>　</a:t>
            </a:r>
            <a:r>
              <a:rPr lang="en-US" altLang="ja-JP" sz="1050" dirty="0"/>
              <a:t>【</a:t>
            </a:r>
            <a:r>
              <a:rPr lang="ja-JP" altLang="en-US" sz="1050" b="1" dirty="0"/>
              <a:t>スライド２枚以内</a:t>
            </a:r>
            <a:r>
              <a:rPr lang="ja-JP" altLang="en-US" sz="1050" dirty="0"/>
              <a:t>で記述してください。図や表を用いても構いません。</a:t>
            </a:r>
            <a:r>
              <a:rPr lang="en-US" altLang="ja-JP" sz="1050" dirty="0"/>
              <a:t>】</a:t>
            </a:r>
            <a:endParaRPr lang="en-US" sz="1050" dirty="0">
              <a:latin typeface="+mn-ea"/>
              <a:ea typeface="+mn-ea"/>
            </a:endParaRPr>
          </a:p>
        </p:txBody>
      </p:sp>
      <p:sp>
        <p:nvSpPr>
          <p:cNvPr id="2" name="フッター プレースホルダー 1"/>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Tree>
    <p:extLst>
      <p:ext uri="{BB962C8B-B14F-4D97-AF65-F5344CB8AC3E}">
        <p14:creationId xmlns:p14="http://schemas.microsoft.com/office/powerpoint/2010/main" val="40929828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7</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４．本研究テーマに関する知財の状況　</a:t>
            </a:r>
            <a:r>
              <a:rPr lang="en-US" altLang="ja-JP" sz="1050" dirty="0"/>
              <a:t>【</a:t>
            </a:r>
            <a:r>
              <a:rPr lang="ja-JP" altLang="en-US" sz="1050" b="1" dirty="0" smtClean="0"/>
              <a:t>スライド３枚</a:t>
            </a:r>
            <a:r>
              <a:rPr lang="ja-JP" altLang="en-US" sz="1050" b="1" dirty="0"/>
              <a:t>以内</a:t>
            </a:r>
            <a:r>
              <a:rPr lang="ja-JP" altLang="en-US" sz="1050" dirty="0"/>
              <a:t>で記述してください。（１）は図や表を用いても構いません。</a:t>
            </a:r>
            <a:r>
              <a:rPr lang="en-US" altLang="ja-JP" sz="1050" dirty="0"/>
              <a:t>】</a:t>
            </a:r>
            <a:endParaRPr lang="en-US" sz="1600" dirty="0">
              <a:latin typeface="+mn-ea"/>
              <a:ea typeface="+mn-ea"/>
            </a:endParaRPr>
          </a:p>
        </p:txBody>
      </p:sp>
      <p:sp>
        <p:nvSpPr>
          <p:cNvPr id="9" name="正方形/長方形 8"/>
          <p:cNvSpPr/>
          <p:nvPr/>
        </p:nvSpPr>
        <p:spPr>
          <a:xfrm>
            <a:off x="5796136" y="6476623"/>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7" name="フッター プレースホルダー 6"/>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11" name="Rectangle 9">
            <a:extLst>
              <a:ext uri="{FF2B5EF4-FFF2-40B4-BE49-F238E27FC236}">
                <a16:creationId xmlns:a16="http://schemas.microsoft.com/office/drawing/2014/main" id="{DBDDE198-AA55-64B0-A21C-885BBD0C9F0E}"/>
              </a:ext>
            </a:extLst>
          </p:cNvPr>
          <p:cNvSpPr/>
          <p:nvPr/>
        </p:nvSpPr>
        <p:spPr>
          <a:xfrm>
            <a:off x="39543" y="509844"/>
            <a:ext cx="8924945" cy="332463"/>
          </a:xfrm>
          <a:prstGeom prst="rect">
            <a:avLst/>
          </a:prstGeom>
          <a:noFill/>
          <a:ln>
            <a:noFill/>
          </a:ln>
        </p:spPr>
        <p:txBody>
          <a:bodyPr wrap="square" tIns="0" anchor="t" anchorCtr="0">
            <a:spAutoFit/>
          </a:bodyPr>
          <a:lstStyle/>
          <a:p>
            <a:pPr>
              <a:lnSpc>
                <a:spcPct val="150000"/>
              </a:lnSpc>
            </a:pPr>
            <a:r>
              <a:rPr lang="ja-JP" altLang="en-US" sz="1400" b="1" dirty="0"/>
              <a:t>（１）事業化に向けて、競合優位性を保つための知財の確保・</a:t>
            </a:r>
            <a:r>
              <a:rPr lang="ja-JP" altLang="en-US" sz="1400" b="1" dirty="0" smtClean="0"/>
              <a:t>活用の見込み</a:t>
            </a:r>
            <a:r>
              <a:rPr lang="ja-JP" altLang="en-US" sz="1400" b="1" dirty="0"/>
              <a:t>について記載してください</a:t>
            </a:r>
          </a:p>
        </p:txBody>
      </p:sp>
      <p:sp>
        <p:nvSpPr>
          <p:cNvPr id="13" name="Rectangle 9">
            <a:extLst>
              <a:ext uri="{FF2B5EF4-FFF2-40B4-BE49-F238E27FC236}">
                <a16:creationId xmlns:a16="http://schemas.microsoft.com/office/drawing/2014/main" id="{E7A850B8-D99B-4349-B2D1-420A5E12B205}"/>
              </a:ext>
            </a:extLst>
          </p:cNvPr>
          <p:cNvSpPr/>
          <p:nvPr/>
        </p:nvSpPr>
        <p:spPr>
          <a:xfrm>
            <a:off x="142916" y="894625"/>
            <a:ext cx="8928992" cy="5543552"/>
          </a:xfrm>
          <a:prstGeom prst="rect">
            <a:avLst/>
          </a:prstGeom>
          <a:ln>
            <a:solidFill>
              <a:schemeClr val="tx1"/>
            </a:solidFill>
            <a:prstDash val="dash"/>
          </a:ln>
        </p:spPr>
        <p:txBody>
          <a:bodyPr wrap="square">
            <a:noAutofit/>
          </a:bodyPr>
          <a:lstStyle/>
          <a:p>
            <a:pPr marL="285750" indent="-285750">
              <a:buFont typeface="Arial" panose="020B0604020202020204" pitchFamily="34" charset="0"/>
              <a:buChar char="•"/>
            </a:pPr>
            <a:endParaRPr lang="ja-JP" altLang="en-US" sz="1400" dirty="0"/>
          </a:p>
        </p:txBody>
      </p:sp>
    </p:spTree>
    <p:extLst>
      <p:ext uri="{BB962C8B-B14F-4D97-AF65-F5344CB8AC3E}">
        <p14:creationId xmlns:p14="http://schemas.microsoft.com/office/powerpoint/2010/main" val="975015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8</a:t>
            </a:fld>
            <a:endParaRPr kumimoji="1" lang="ja-JP" altLang="en-US">
              <a:latin typeface="+mn-ea"/>
            </a:endParaRPr>
          </a:p>
        </p:txBody>
      </p:sp>
      <p:sp>
        <p:nvSpPr>
          <p:cNvPr id="5" name="Rectangle 9">
            <a:extLst>
              <a:ext uri="{FF2B5EF4-FFF2-40B4-BE49-F238E27FC236}">
                <a16:creationId xmlns:a16="http://schemas.microsoft.com/office/drawing/2014/main" id="{E7A850B8-D99B-4349-B2D1-420A5E12B205}"/>
              </a:ext>
            </a:extLst>
          </p:cNvPr>
          <p:cNvSpPr/>
          <p:nvPr/>
        </p:nvSpPr>
        <p:spPr>
          <a:xfrm>
            <a:off x="39543" y="498241"/>
            <a:ext cx="8924945" cy="553998"/>
          </a:xfrm>
          <a:prstGeom prst="rect">
            <a:avLst/>
          </a:prstGeom>
          <a:noFill/>
          <a:ln>
            <a:noFill/>
          </a:ln>
        </p:spPr>
        <p:txBody>
          <a:bodyPr wrap="square" tIns="0" anchor="t" anchorCtr="0">
            <a:spAutoFit/>
          </a:bodyPr>
          <a:lstStyle/>
          <a:p>
            <a:pPr>
              <a:lnSpc>
                <a:spcPct val="150000"/>
              </a:lnSpc>
            </a:pPr>
            <a:r>
              <a:rPr lang="ja-JP" altLang="en-US" sz="1400" b="1" dirty="0"/>
              <a:t>（２）これまでの研究成果の知的財産確保の対応</a:t>
            </a:r>
            <a:endParaRPr lang="en-US" altLang="ja-JP" sz="1400" b="1" dirty="0"/>
          </a:p>
          <a:p>
            <a:pPr marL="180975" lvl="1"/>
            <a:r>
              <a:rPr lang="ja-JP" altLang="en-US" sz="1100" b="1" dirty="0" smtClean="0"/>
              <a:t>　　（２）</a:t>
            </a:r>
            <a:r>
              <a:rPr lang="en-US" altLang="ja-JP" sz="1100" b="1" dirty="0" smtClean="0"/>
              <a:t>-1</a:t>
            </a:r>
            <a:r>
              <a:rPr lang="ja-JP" altLang="en-US" sz="1100" b="1" dirty="0" err="1" smtClean="0"/>
              <a:t>．</a:t>
            </a:r>
            <a:r>
              <a:rPr lang="ja-JP" altLang="en-US" sz="1100" b="1" dirty="0" smtClean="0"/>
              <a:t>上記（１）をふまえ、本研究テーマに関して、</a:t>
            </a:r>
            <a:r>
              <a:rPr lang="ja-JP" altLang="en-US" sz="1100" b="1" dirty="0"/>
              <a:t>どのような知財がこれまでに確保されている</a:t>
            </a:r>
            <a:r>
              <a:rPr lang="ja-JP" altLang="en-US" sz="1100" b="1" dirty="0" smtClean="0"/>
              <a:t>かについて説明してください。</a:t>
            </a:r>
            <a:endParaRPr lang="en-US" altLang="ja-JP" sz="1100" b="1" dirty="0"/>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４．本研究テーマに関する知財の状況　</a:t>
            </a:r>
            <a:r>
              <a:rPr lang="en-US" altLang="ja-JP" sz="1050" dirty="0"/>
              <a:t>【</a:t>
            </a:r>
            <a:r>
              <a:rPr lang="ja-JP" altLang="en-US" sz="1050" b="1" dirty="0"/>
              <a:t>スライド２枚以内</a:t>
            </a:r>
            <a:r>
              <a:rPr lang="ja-JP" altLang="en-US" sz="1050" dirty="0"/>
              <a:t>で記述してください。（１）は図や表を用いても構いません。</a:t>
            </a:r>
            <a:r>
              <a:rPr lang="en-US" altLang="ja-JP" sz="1050" dirty="0"/>
              <a:t>】</a:t>
            </a:r>
            <a:endParaRPr lang="en-US" sz="1600" dirty="0">
              <a:latin typeface="+mn-ea"/>
              <a:ea typeface="+mn-ea"/>
            </a:endParaRPr>
          </a:p>
        </p:txBody>
      </p:sp>
      <p:graphicFrame>
        <p:nvGraphicFramePr>
          <p:cNvPr id="2" name="表 1"/>
          <p:cNvGraphicFramePr>
            <a:graphicFrameLocks noGrp="1"/>
          </p:cNvGraphicFramePr>
          <p:nvPr>
            <p:extLst>
              <p:ext uri="{D42A27DB-BD31-4B8C-83A1-F6EECF244321}">
                <p14:modId xmlns:p14="http://schemas.microsoft.com/office/powerpoint/2010/main" val="3607699137"/>
              </p:ext>
            </p:extLst>
          </p:nvPr>
        </p:nvGraphicFramePr>
        <p:xfrm>
          <a:off x="140849" y="3804716"/>
          <a:ext cx="8924944" cy="1945884"/>
        </p:xfrm>
        <a:graphic>
          <a:graphicData uri="http://schemas.openxmlformats.org/drawingml/2006/table">
            <a:tbl>
              <a:tblPr firstRow="1" bandRow="1">
                <a:tableStyleId>{5940675A-B579-460E-94D1-54222C63F5DA}</a:tableStyleId>
              </a:tblPr>
              <a:tblGrid>
                <a:gridCol w="2137486">
                  <a:extLst>
                    <a:ext uri="{9D8B030D-6E8A-4147-A177-3AD203B41FA5}">
                      <a16:colId xmlns:a16="http://schemas.microsoft.com/office/drawing/2014/main" val="3223312108"/>
                    </a:ext>
                  </a:extLst>
                </a:gridCol>
                <a:gridCol w="2737483">
                  <a:extLst>
                    <a:ext uri="{9D8B030D-6E8A-4147-A177-3AD203B41FA5}">
                      <a16:colId xmlns:a16="http://schemas.microsoft.com/office/drawing/2014/main" val="736113762"/>
                    </a:ext>
                  </a:extLst>
                </a:gridCol>
                <a:gridCol w="2066749">
                  <a:extLst>
                    <a:ext uri="{9D8B030D-6E8A-4147-A177-3AD203B41FA5}">
                      <a16:colId xmlns:a16="http://schemas.microsoft.com/office/drawing/2014/main" val="963079691"/>
                    </a:ext>
                  </a:extLst>
                </a:gridCol>
                <a:gridCol w="1983226">
                  <a:extLst>
                    <a:ext uri="{9D8B030D-6E8A-4147-A177-3AD203B41FA5}">
                      <a16:colId xmlns:a16="http://schemas.microsoft.com/office/drawing/2014/main" val="3019286942"/>
                    </a:ext>
                  </a:extLst>
                </a:gridCol>
              </a:tblGrid>
              <a:tr h="395642">
                <a:tc>
                  <a:txBody>
                    <a:bodyPr/>
                    <a:lstStyle/>
                    <a:p>
                      <a:pPr algn="ctr"/>
                      <a:r>
                        <a:rPr kumimoji="1" lang="ja-JP" altLang="en-US" sz="1000" dirty="0"/>
                        <a:t>出願番号</a:t>
                      </a:r>
                      <a:endParaRPr kumimoji="1" lang="en-US" altLang="ja-JP" sz="1000" dirty="0"/>
                    </a:p>
                    <a:p>
                      <a:pPr algn="ctr"/>
                      <a:r>
                        <a:rPr kumimoji="1" lang="ja-JP" altLang="en-US" sz="1000" dirty="0"/>
                        <a:t>特許番号</a:t>
                      </a:r>
                    </a:p>
                  </a:txBody>
                  <a:tcPr>
                    <a:solidFill>
                      <a:schemeClr val="bg1">
                        <a:lumMod val="85000"/>
                      </a:schemeClr>
                    </a:solidFill>
                  </a:tcPr>
                </a:tc>
                <a:tc>
                  <a:txBody>
                    <a:bodyPr/>
                    <a:lstStyle/>
                    <a:p>
                      <a:pPr algn="ctr"/>
                      <a:r>
                        <a:rPr kumimoji="1" lang="ja-JP" altLang="en-US" sz="1000" dirty="0"/>
                        <a:t>発明の名称</a:t>
                      </a:r>
                    </a:p>
                  </a:txBody>
                  <a:tcPr>
                    <a:solidFill>
                      <a:schemeClr val="bg1">
                        <a:lumMod val="85000"/>
                      </a:schemeClr>
                    </a:solidFill>
                  </a:tcPr>
                </a:tc>
                <a:tc>
                  <a:txBody>
                    <a:bodyPr/>
                    <a:lstStyle/>
                    <a:p>
                      <a:pPr algn="ctr"/>
                      <a:r>
                        <a:rPr kumimoji="1" lang="ja-JP" altLang="en-US" sz="1000" dirty="0"/>
                        <a:t>出願人</a:t>
                      </a:r>
                    </a:p>
                  </a:txBody>
                  <a:tcPr>
                    <a:solidFill>
                      <a:schemeClr val="bg1">
                        <a:lumMod val="85000"/>
                      </a:schemeClr>
                    </a:solidFill>
                  </a:tcPr>
                </a:tc>
                <a:tc>
                  <a:txBody>
                    <a:bodyPr/>
                    <a:lstStyle/>
                    <a:p>
                      <a:pPr algn="ctr"/>
                      <a:r>
                        <a:rPr kumimoji="1" lang="ja-JP" altLang="en-US" sz="1000" dirty="0"/>
                        <a:t>出願国／状態</a:t>
                      </a:r>
                    </a:p>
                  </a:txBody>
                  <a:tcPr>
                    <a:solidFill>
                      <a:schemeClr val="bg1">
                        <a:lumMod val="85000"/>
                      </a:schemeClr>
                    </a:solidFill>
                  </a:tcPr>
                </a:tc>
                <a:extLst>
                  <a:ext uri="{0D108BD9-81ED-4DB2-BD59-A6C34878D82A}">
                    <a16:rowId xmlns:a16="http://schemas.microsoft.com/office/drawing/2014/main" val="2687138384"/>
                  </a:ext>
                </a:extLst>
              </a:tr>
              <a:tr h="516548">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2103915115"/>
                  </a:ext>
                </a:extLst>
              </a:tr>
              <a:tr h="516548">
                <a:tc>
                  <a:txBody>
                    <a:bodyPr/>
                    <a:lstStyle/>
                    <a:p>
                      <a:endParaRPr kumimoji="1" lang="ja-JP" altLang="en-US" sz="1000" dirty="0"/>
                    </a:p>
                  </a:txBody>
                  <a:tcPr/>
                </a:tc>
                <a:tc>
                  <a:txBody>
                    <a:bodyPr/>
                    <a:lstStyle/>
                    <a:p>
                      <a:endParaRPr kumimoji="1" lang="ja-JP" altLang="en-US" sz="1000"/>
                    </a:p>
                  </a:txBody>
                  <a:tcPr/>
                </a:tc>
                <a:tc>
                  <a:txBody>
                    <a:bodyPr/>
                    <a:lstStyle/>
                    <a:p>
                      <a:endParaRPr kumimoji="1" lang="ja-JP" altLang="en-US" sz="1000" dirty="0"/>
                    </a:p>
                  </a:txBody>
                  <a:tcPr/>
                </a:tc>
                <a:tc>
                  <a:txBody>
                    <a:bodyPr/>
                    <a:lstStyle/>
                    <a:p>
                      <a:endParaRPr kumimoji="1" lang="ja-JP" altLang="en-US" sz="1000"/>
                    </a:p>
                  </a:txBody>
                  <a:tcPr/>
                </a:tc>
                <a:extLst>
                  <a:ext uri="{0D108BD9-81ED-4DB2-BD59-A6C34878D82A}">
                    <a16:rowId xmlns:a16="http://schemas.microsoft.com/office/drawing/2014/main" val="146090707"/>
                  </a:ext>
                </a:extLst>
              </a:tr>
              <a:tr h="516548">
                <a:tc>
                  <a:txBody>
                    <a:bodyPr/>
                    <a:lstStyle/>
                    <a:p>
                      <a:endParaRPr kumimoji="1" lang="ja-JP" altLang="en-US" sz="1000"/>
                    </a:p>
                  </a:txBody>
                  <a:tcPr/>
                </a:tc>
                <a:tc>
                  <a:txBody>
                    <a:bodyPr/>
                    <a:lstStyle/>
                    <a:p>
                      <a:endParaRPr kumimoji="1" lang="ja-JP" altLang="en-US" sz="1000" dirty="0"/>
                    </a:p>
                  </a:txBody>
                  <a:tcPr/>
                </a:tc>
                <a:tc>
                  <a:txBody>
                    <a:bodyPr/>
                    <a:lstStyle/>
                    <a:p>
                      <a:endParaRPr kumimoji="1" lang="ja-JP" altLang="en-US" sz="1000" dirty="0"/>
                    </a:p>
                  </a:txBody>
                  <a:tcPr/>
                </a:tc>
                <a:tc>
                  <a:txBody>
                    <a:bodyPr/>
                    <a:lstStyle/>
                    <a:p>
                      <a:endParaRPr kumimoji="1" lang="ja-JP" altLang="en-US" sz="1000" dirty="0"/>
                    </a:p>
                  </a:txBody>
                  <a:tcPr/>
                </a:tc>
                <a:extLst>
                  <a:ext uri="{0D108BD9-81ED-4DB2-BD59-A6C34878D82A}">
                    <a16:rowId xmlns:a16="http://schemas.microsoft.com/office/drawing/2014/main" val="1400094037"/>
                  </a:ext>
                </a:extLst>
              </a:tr>
            </a:tbl>
          </a:graphicData>
        </a:graphic>
      </p:graphicFrame>
      <p:sp>
        <p:nvSpPr>
          <p:cNvPr id="9" name="正方形/長方形 8"/>
          <p:cNvSpPr/>
          <p:nvPr/>
        </p:nvSpPr>
        <p:spPr>
          <a:xfrm>
            <a:off x="5796136" y="6476623"/>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10" name="Rectangle 9">
            <a:extLst>
              <a:ext uri="{FF2B5EF4-FFF2-40B4-BE49-F238E27FC236}">
                <a16:creationId xmlns:a16="http://schemas.microsoft.com/office/drawing/2014/main" id="{E7A850B8-D99B-4349-B2D1-420A5E12B205}"/>
              </a:ext>
            </a:extLst>
          </p:cNvPr>
          <p:cNvSpPr/>
          <p:nvPr/>
        </p:nvSpPr>
        <p:spPr>
          <a:xfrm>
            <a:off x="136801" y="1052240"/>
            <a:ext cx="8928992" cy="1865138"/>
          </a:xfrm>
          <a:prstGeom prst="rect">
            <a:avLst/>
          </a:prstGeom>
          <a:ln>
            <a:solidFill>
              <a:schemeClr val="tx1"/>
            </a:solidFill>
            <a:prstDash val="dash"/>
          </a:ln>
        </p:spPr>
        <p:txBody>
          <a:bodyPr wrap="square">
            <a:noAutofit/>
          </a:bodyPr>
          <a:lstStyle/>
          <a:p>
            <a:pPr marL="285750" indent="-285750">
              <a:buFont typeface="Arial" panose="020B0604020202020204" pitchFamily="34" charset="0"/>
              <a:buChar char="•"/>
            </a:pPr>
            <a:endParaRPr lang="ja-JP" altLang="en-US" sz="1400" dirty="0"/>
          </a:p>
        </p:txBody>
      </p:sp>
      <p:sp>
        <p:nvSpPr>
          <p:cNvPr id="7" name="フッター プレースホルダー 6"/>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14" name="Rectangle 9">
            <a:extLst>
              <a:ext uri="{FF2B5EF4-FFF2-40B4-BE49-F238E27FC236}">
                <a16:creationId xmlns:a16="http://schemas.microsoft.com/office/drawing/2014/main" id="{E7A850B8-D99B-4349-B2D1-420A5E12B205}"/>
              </a:ext>
            </a:extLst>
          </p:cNvPr>
          <p:cNvSpPr/>
          <p:nvPr/>
        </p:nvSpPr>
        <p:spPr>
          <a:xfrm>
            <a:off x="211527" y="3546371"/>
            <a:ext cx="8733734" cy="215444"/>
          </a:xfrm>
          <a:prstGeom prst="rect">
            <a:avLst/>
          </a:prstGeom>
          <a:noFill/>
          <a:ln>
            <a:noFill/>
          </a:ln>
        </p:spPr>
        <p:txBody>
          <a:bodyPr wrap="square" tIns="0" anchor="t" anchorCtr="0">
            <a:spAutoFit/>
          </a:bodyPr>
          <a:lstStyle/>
          <a:p>
            <a:pPr marL="180975" lvl="1"/>
            <a:r>
              <a:rPr lang="ja-JP" altLang="en-US" sz="1100" b="1" dirty="0" smtClean="0"/>
              <a:t>（２）</a:t>
            </a:r>
            <a:r>
              <a:rPr lang="en-US" altLang="ja-JP" sz="1100" b="1" dirty="0" smtClean="0"/>
              <a:t>-2</a:t>
            </a:r>
            <a:r>
              <a:rPr lang="ja-JP" altLang="en-US" sz="1100" b="1" dirty="0" err="1" smtClean="0"/>
              <a:t>．</a:t>
            </a:r>
            <a:r>
              <a:rPr lang="ja-JP" altLang="en-US" sz="1100" b="1" dirty="0" smtClean="0"/>
              <a:t>これ</a:t>
            </a:r>
            <a:r>
              <a:rPr lang="ja-JP" altLang="en-US" sz="1100" b="1" dirty="0"/>
              <a:t>まで</a:t>
            </a:r>
            <a:r>
              <a:rPr lang="ja-JP" altLang="en-US" sz="1100" b="1" dirty="0" smtClean="0"/>
              <a:t>に出願した特許のリスト</a:t>
            </a:r>
            <a:endParaRPr lang="en-US" altLang="ja-JP" sz="1100" b="1" dirty="0"/>
          </a:p>
        </p:txBody>
      </p:sp>
    </p:spTree>
    <p:extLst>
      <p:ext uri="{BB962C8B-B14F-4D97-AF65-F5344CB8AC3E}">
        <p14:creationId xmlns:p14="http://schemas.microsoft.com/office/powerpoint/2010/main" val="2043205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30C0845-0A07-6F46-AE73-632049CA1AC8}"/>
              </a:ext>
            </a:extLst>
          </p:cNvPr>
          <p:cNvSpPr>
            <a:spLocks noGrp="1"/>
          </p:cNvSpPr>
          <p:nvPr>
            <p:ph type="sldNum" sz="quarter" idx="12"/>
          </p:nvPr>
        </p:nvSpPr>
        <p:spPr/>
        <p:txBody>
          <a:bodyPr/>
          <a:lstStyle/>
          <a:p>
            <a:fld id="{2F143BD1-2DB3-4352-8591-6DD94F4E97F2}" type="slidenum">
              <a:rPr kumimoji="1" lang="ja-JP" altLang="en-US" smtClean="0">
                <a:latin typeface="+mn-ea"/>
              </a:rPr>
              <a:t>9</a:t>
            </a:fld>
            <a:endParaRPr kumimoji="1" lang="ja-JP" altLang="en-US">
              <a:latin typeface="+mn-ea"/>
            </a:endParaRPr>
          </a:p>
        </p:txBody>
      </p:sp>
      <p:sp>
        <p:nvSpPr>
          <p:cNvPr id="8" name="Title 1">
            <a:extLst>
              <a:ext uri="{FF2B5EF4-FFF2-40B4-BE49-F238E27FC236}">
                <a16:creationId xmlns:a16="http://schemas.microsoft.com/office/drawing/2014/main" id="{182D9E95-ED90-9647-B206-5781A5DFE145}"/>
              </a:ext>
            </a:extLst>
          </p:cNvPr>
          <p:cNvSpPr>
            <a:spLocks noGrp="1"/>
          </p:cNvSpPr>
          <p:nvPr>
            <p:ph type="title"/>
          </p:nvPr>
        </p:nvSpPr>
        <p:spPr>
          <a:xfrm>
            <a:off x="0" y="0"/>
            <a:ext cx="9144000" cy="438150"/>
          </a:xfrm>
          <a:prstGeom prst="rect">
            <a:avLst/>
          </a:prstGeom>
          <a:solidFill>
            <a:srgbClr val="336600"/>
          </a:solidFill>
        </p:spPr>
        <p:txBody>
          <a:bodyPr/>
          <a:lstStyle/>
          <a:p>
            <a:pPr algn="l"/>
            <a:r>
              <a:rPr lang="ja-JP" altLang="en-US" sz="2000" dirty="0">
                <a:latin typeface="+mn-ea"/>
                <a:ea typeface="+mn-ea"/>
              </a:rPr>
              <a:t>４．本研究テーマに関する知財の状況　</a:t>
            </a:r>
            <a:r>
              <a:rPr lang="en-US" altLang="ja-JP" sz="1050" dirty="0"/>
              <a:t>【</a:t>
            </a:r>
            <a:r>
              <a:rPr lang="ja-JP" altLang="en-US" sz="1050" b="1" dirty="0"/>
              <a:t>スライド２枚以内</a:t>
            </a:r>
            <a:r>
              <a:rPr lang="ja-JP" altLang="en-US" sz="1050" dirty="0"/>
              <a:t>で記述してください。（１）は図や表を用いても構いません。</a:t>
            </a:r>
            <a:r>
              <a:rPr lang="en-US" altLang="ja-JP" sz="1050" dirty="0"/>
              <a:t>】</a:t>
            </a:r>
            <a:endParaRPr lang="en-US" sz="1600" dirty="0">
              <a:latin typeface="+mn-ea"/>
              <a:ea typeface="+mn-ea"/>
            </a:endParaRPr>
          </a:p>
        </p:txBody>
      </p:sp>
      <p:sp>
        <p:nvSpPr>
          <p:cNvPr id="9" name="正方形/長方形 8"/>
          <p:cNvSpPr/>
          <p:nvPr/>
        </p:nvSpPr>
        <p:spPr>
          <a:xfrm>
            <a:off x="5796136" y="6476623"/>
            <a:ext cx="3116559" cy="374461"/>
          </a:xfrm>
          <a:prstGeom prst="rect">
            <a:avLst/>
          </a:prstGeom>
        </p:spPr>
        <p:txBody>
          <a:bodyPr wrap="none">
            <a:spAutoFit/>
          </a:bodyPr>
          <a:lstStyle/>
          <a:p>
            <a:pPr>
              <a:lnSpc>
                <a:spcPts val="2200"/>
              </a:lnSpc>
            </a:pPr>
            <a:r>
              <a:rPr lang="en-US" altLang="ja-JP" sz="1100" dirty="0">
                <a:solidFill>
                  <a:srgbClr val="3399FF"/>
                </a:solidFill>
              </a:rPr>
              <a:t>※</a:t>
            </a:r>
            <a:r>
              <a:rPr lang="ja-JP" altLang="en-US" sz="1100" dirty="0">
                <a:solidFill>
                  <a:srgbClr val="3399FF"/>
                </a:solidFill>
              </a:rPr>
              <a:t>枠が足りない場合は追加して記入してください。</a:t>
            </a:r>
            <a:endParaRPr lang="ja-JP" altLang="en-US" sz="1400" dirty="0">
              <a:solidFill>
                <a:srgbClr val="3399FF"/>
              </a:solidFill>
            </a:endParaRPr>
          </a:p>
        </p:txBody>
      </p:sp>
      <p:sp>
        <p:nvSpPr>
          <p:cNvPr id="7" name="フッター プレースホルダー 6"/>
          <p:cNvSpPr>
            <a:spLocks noGrp="1"/>
          </p:cNvSpPr>
          <p:nvPr>
            <p:ph type="ftr" sz="quarter" idx="11"/>
          </p:nvPr>
        </p:nvSpPr>
        <p:spPr/>
        <p:txBody>
          <a:bodyPr/>
          <a:lstStyle/>
          <a:p>
            <a:r>
              <a:rPr lang="ja-JP" altLang="en-US"/>
              <a:t>「くすりのシリコンバレー</a:t>
            </a:r>
            <a:r>
              <a:rPr lang="en-US" altLang="ja-JP"/>
              <a:t>TOYAMA</a:t>
            </a:r>
            <a:r>
              <a:rPr lang="ja-JP" altLang="en-US"/>
              <a:t>」創造コンソーシアム</a:t>
            </a:r>
            <a:endParaRPr lang="ja-JP" altLang="en-US" dirty="0"/>
          </a:p>
        </p:txBody>
      </p:sp>
      <p:sp>
        <p:nvSpPr>
          <p:cNvPr id="12" name="Rectangle 9">
            <a:extLst>
              <a:ext uri="{FF2B5EF4-FFF2-40B4-BE49-F238E27FC236}">
                <a16:creationId xmlns:a16="http://schemas.microsoft.com/office/drawing/2014/main" id="{E7A850B8-D99B-4349-B2D1-420A5E12B205}"/>
              </a:ext>
            </a:extLst>
          </p:cNvPr>
          <p:cNvSpPr/>
          <p:nvPr/>
        </p:nvSpPr>
        <p:spPr>
          <a:xfrm>
            <a:off x="202151" y="620688"/>
            <a:ext cx="8733734" cy="892552"/>
          </a:xfrm>
          <a:prstGeom prst="rect">
            <a:avLst/>
          </a:prstGeom>
          <a:noFill/>
          <a:ln>
            <a:noFill/>
          </a:ln>
        </p:spPr>
        <p:txBody>
          <a:bodyPr wrap="square" tIns="0" anchor="t" anchorCtr="0">
            <a:spAutoFit/>
          </a:bodyPr>
          <a:lstStyle/>
          <a:p>
            <a:pPr marL="180975" lvl="1"/>
            <a:r>
              <a:rPr lang="ja-JP" altLang="en-US" sz="1100" b="1" dirty="0" smtClean="0"/>
              <a:t>（２）</a:t>
            </a:r>
            <a:r>
              <a:rPr lang="en-US" altLang="ja-JP" sz="1100" b="1" dirty="0" smtClean="0"/>
              <a:t>-3</a:t>
            </a:r>
            <a:r>
              <a:rPr lang="ja-JP" altLang="en-US" sz="1100" b="1" dirty="0" err="1"/>
              <a:t>．</a:t>
            </a:r>
            <a:r>
              <a:rPr lang="ja-JP" altLang="en-US" sz="1100" b="1" dirty="0" smtClean="0"/>
              <a:t>当該研究テーマに</a:t>
            </a:r>
            <a:r>
              <a:rPr lang="ja-JP" altLang="en-US" sz="1100" b="1" dirty="0"/>
              <a:t>関する企業とのアライアンスやライセンス契約等の</a:t>
            </a:r>
            <a:r>
              <a:rPr lang="ja-JP" altLang="en-US" sz="1100" b="1" dirty="0" smtClean="0"/>
              <a:t>状況</a:t>
            </a:r>
            <a:endParaRPr lang="en-US" altLang="ja-JP" sz="1100" b="1" dirty="0" smtClean="0"/>
          </a:p>
          <a:p>
            <a:pPr marL="180975" lvl="1"/>
            <a:endParaRPr lang="en-US" altLang="ja-JP" sz="1100" dirty="0" smtClean="0"/>
          </a:p>
          <a:p>
            <a:pPr marL="180975" lvl="1"/>
            <a:r>
              <a:rPr lang="en-US" altLang="ja-JP" sz="1100" dirty="0" smtClean="0"/>
              <a:t>※</a:t>
            </a:r>
            <a:r>
              <a:rPr lang="ja-JP" altLang="en-US" sz="1100" dirty="0" smtClean="0"/>
              <a:t>当該研究テーマに関して、</a:t>
            </a:r>
            <a:r>
              <a:rPr lang="ja-JP" altLang="en-US" sz="1100" dirty="0"/>
              <a:t>既に企業と共同研究を行っている場合やライセンス契約等がある場合は、その状況について具体的に記載ください。</a:t>
            </a:r>
          </a:p>
          <a:p>
            <a:pPr marL="180975" lvl="1"/>
            <a:r>
              <a:rPr lang="en-US" altLang="ja-JP" sz="1100" dirty="0"/>
              <a:t>※</a:t>
            </a:r>
            <a:r>
              <a:rPr lang="ja-JP" altLang="en-US" sz="1100" dirty="0"/>
              <a:t>将来、</a:t>
            </a:r>
            <a:r>
              <a:rPr lang="ja-JP" altLang="en-US" sz="1100" dirty="0" smtClean="0"/>
              <a:t>当該研究成果による事業を</a:t>
            </a:r>
            <a:r>
              <a:rPr lang="ja-JP" altLang="en-US" sz="1100" dirty="0"/>
              <a:t>創出しようとした場合</a:t>
            </a:r>
            <a:r>
              <a:rPr lang="ja-JP" altLang="en-US" sz="1100" dirty="0" smtClean="0"/>
              <a:t>、研究成果の</a:t>
            </a:r>
            <a:r>
              <a:rPr lang="ja-JP" altLang="en-US" sz="1100" dirty="0"/>
              <a:t>発明者</a:t>
            </a:r>
            <a:r>
              <a:rPr lang="ja-JP" altLang="en-US" sz="1100" dirty="0" smtClean="0"/>
              <a:t>、研究成果が</a:t>
            </a:r>
            <a:r>
              <a:rPr lang="ja-JP" altLang="en-US" sz="1100" dirty="0"/>
              <a:t>帰属する機関等（共願人）の同意が得られているか、その他に関連する発明が無いか、などについて記載ください。</a:t>
            </a:r>
            <a:endParaRPr lang="en-US" altLang="ja-JP" sz="1100" dirty="0"/>
          </a:p>
        </p:txBody>
      </p:sp>
      <p:sp>
        <p:nvSpPr>
          <p:cNvPr id="11" name="Rectangle 9">
            <a:extLst>
              <a:ext uri="{FF2B5EF4-FFF2-40B4-BE49-F238E27FC236}">
                <a16:creationId xmlns:a16="http://schemas.microsoft.com/office/drawing/2014/main" id="{E7A850B8-D99B-4349-B2D1-420A5E12B205}"/>
              </a:ext>
            </a:extLst>
          </p:cNvPr>
          <p:cNvSpPr/>
          <p:nvPr/>
        </p:nvSpPr>
        <p:spPr>
          <a:xfrm>
            <a:off x="136801" y="1616138"/>
            <a:ext cx="8928992" cy="4405149"/>
          </a:xfrm>
          <a:prstGeom prst="rect">
            <a:avLst/>
          </a:prstGeom>
          <a:ln>
            <a:solidFill>
              <a:schemeClr val="tx1"/>
            </a:solidFill>
            <a:prstDash val="dash"/>
          </a:ln>
        </p:spPr>
        <p:txBody>
          <a:bodyPr wrap="square">
            <a:noAutofit/>
          </a:bodyPr>
          <a:lstStyle/>
          <a:p>
            <a:pPr marL="285750" indent="-285750">
              <a:buFont typeface="Arial" panose="020B0604020202020204" pitchFamily="34" charset="0"/>
              <a:buChar char="•"/>
            </a:pPr>
            <a:endParaRPr lang="ja-JP" altLang="en-US" sz="1400" dirty="0"/>
          </a:p>
        </p:txBody>
      </p:sp>
    </p:spTree>
    <p:extLst>
      <p:ext uri="{BB962C8B-B14F-4D97-AF65-F5344CB8AC3E}">
        <p14:creationId xmlns:p14="http://schemas.microsoft.com/office/powerpoint/2010/main" val="40964388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5236</TotalTime>
  <Words>1516</Words>
  <Application>Microsoft Office PowerPoint</Application>
  <PresentationFormat>画面に合わせる (4:3)</PresentationFormat>
  <Paragraphs>153</Paragraphs>
  <Slides>17</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17</vt:i4>
      </vt:variant>
    </vt:vector>
  </HeadingPairs>
  <TitlesOfParts>
    <vt:vector size="25" baseType="lpstr">
      <vt:lpstr>HGPｺﾞｼｯｸM</vt:lpstr>
      <vt:lpstr>ＭＳ Ｐゴシック</vt:lpstr>
      <vt:lpstr>ＭＳ ゴシック</vt:lpstr>
      <vt:lpstr>游ゴシック</vt:lpstr>
      <vt:lpstr>Arial</vt:lpstr>
      <vt:lpstr>Calibri</vt:lpstr>
      <vt:lpstr>Wingdings</vt:lpstr>
      <vt:lpstr>Office ​​テーマ</vt:lpstr>
      <vt:lpstr>令和５年度　くすりコンソーシアム研究開発事業　研究計画書　　　（様式２）</vt:lpstr>
      <vt:lpstr>令和５年度　くすりコンソーシアム研究開発事業　研究計画書　　　（様式２）</vt:lpstr>
      <vt:lpstr>１-①．本研究テーマの概要　【全角１，０００文字程度で、期待される成果も含めて簡潔に記述してください。】</vt:lpstr>
      <vt:lpstr>１-②．本研究テーマの独創性・革新性・優位性 【先行事例との比較を交えるなどしながら、全角１，０００文字程度で、分かりやすく整理して記述してください。】</vt:lpstr>
      <vt:lpstr>２．本研究テーマの背景とねらい　【スライド２枚以内で、具体的かつ明確に記述してください。図や表を用いても構いません。】</vt:lpstr>
      <vt:lpstr>３．本研究テーマの実用化の見通し　【スライド２枚以内で記述してください。図や表を用いても構いません。】</vt:lpstr>
      <vt:lpstr>４．本研究テーマに関する知財の状況　【スライド３枚以内で記述してください。（１）は図や表を用いても構いません。】</vt:lpstr>
      <vt:lpstr>４．本研究テーマに関する知財の状況　【スライド２枚以内で記述してください。（１）は図や表を用いても構いません。】</vt:lpstr>
      <vt:lpstr>４．本研究テーマに関する知財の状況　【スライド２枚以内で記述してください。（１）は図や表を用いても構いません。】</vt:lpstr>
      <vt:lpstr>５‐①．研究実施体制　【スライド１枚で、研究参画者等との役割分担、連携・協力体制が分かるように図や表を用いて記述してください。】</vt:lpstr>
      <vt:lpstr>５‐②．現時点で想定する事業化への開発段階フロー　【スライド１枚で記述してください。】</vt:lpstr>
      <vt:lpstr>６-①．本補助事業における研究計画　【スライド２枚以内。２か年度の計画の場合は全ての期間について記述ください。】</vt:lpstr>
      <vt:lpstr>６-②．実施スケジュール　【スライド１枚。実施項目は前項６－①と同じものを記載してください。】</vt:lpstr>
      <vt:lpstr>７．本補助事業における研究テーマの達成目標　【スライド１枚で記述ください。】</vt:lpstr>
      <vt:lpstr>８．本研究テーマに関連する研究代表者のこれまでの経験・実績　【スライド３枚以内。本研究テーマに直接関連するもののみ】</vt:lpstr>
      <vt:lpstr>９．本研究テーマに関連する研究代表者の研究費　【スライド３枚以内。本研究テーマに直接関連するもののみ】</vt:lpstr>
      <vt:lpstr>その他、特記事項　【スライド２枚以内】</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竹田　享代</dc:creator>
  <cp:lastModifiedBy>高森　寛</cp:lastModifiedBy>
  <cp:revision>204</cp:revision>
  <cp:lastPrinted>2023-04-24T01:35:59Z</cp:lastPrinted>
  <dcterms:modified xsi:type="dcterms:W3CDTF">2023-05-23T03:38:07Z</dcterms:modified>
</cp:coreProperties>
</file>