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21"/>
  </p:notesMasterIdLst>
  <p:handoutMasterIdLst>
    <p:handoutMasterId r:id="rId22"/>
  </p:handoutMasterIdLst>
  <p:sldIdLst>
    <p:sldId id="315" r:id="rId2"/>
    <p:sldId id="313" r:id="rId3"/>
    <p:sldId id="292" r:id="rId4"/>
    <p:sldId id="294" r:id="rId5"/>
    <p:sldId id="293" r:id="rId6"/>
    <p:sldId id="301" r:id="rId7"/>
    <p:sldId id="296" r:id="rId8"/>
    <p:sldId id="298" r:id="rId9"/>
    <p:sldId id="299" r:id="rId10"/>
    <p:sldId id="309" r:id="rId11"/>
    <p:sldId id="300" r:id="rId12"/>
    <p:sldId id="302" r:id="rId13"/>
    <p:sldId id="303" r:id="rId14"/>
    <p:sldId id="305" r:id="rId15"/>
    <p:sldId id="304" r:id="rId16"/>
    <p:sldId id="306" r:id="rId17"/>
    <p:sldId id="308" r:id="rId18"/>
    <p:sldId id="307" r:id="rId19"/>
    <p:sldId id="314" r:id="rId20"/>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0F0"/>
    <a:srgbClr val="EAEAEA"/>
    <a:srgbClr val="E7FFFF"/>
    <a:srgbClr val="F2F2F2"/>
    <a:srgbClr val="FFFFD9"/>
    <a:srgbClr val="E5FFE5"/>
    <a:srgbClr val="DEF3C3"/>
    <a:srgbClr val="0000CC"/>
    <a:srgbClr val="CC33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453" autoAdjust="0"/>
  </p:normalViewPr>
  <p:slideViewPr>
    <p:cSldViewPr>
      <p:cViewPr varScale="1">
        <p:scale>
          <a:sx n="74" d="100"/>
          <a:sy n="74" d="100"/>
        </p:scale>
        <p:origin x="988"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2478A8E-5D96-46B7-9974-EEF06A0A88CF}" type="datetimeFigureOut">
              <a:rPr kumimoji="1" lang="ja-JP" altLang="en-US" smtClean="0"/>
              <a:t>2025/2/18</a:t>
            </a:fld>
            <a:endParaRPr kumimoji="1" lang="ja-JP" altLang="en-US"/>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F686A20-ED03-4071-9E6E-82151CD6A538}" type="slidenum">
              <a:rPr kumimoji="1" lang="ja-JP" altLang="en-US" smtClean="0"/>
              <a:t>‹#›</a:t>
            </a:fld>
            <a:endParaRPr kumimoji="1" lang="ja-JP" altLang="en-US"/>
          </a:p>
        </p:txBody>
      </p:sp>
    </p:spTree>
    <p:extLst>
      <p:ext uri="{BB962C8B-B14F-4D97-AF65-F5344CB8AC3E}">
        <p14:creationId xmlns:p14="http://schemas.microsoft.com/office/powerpoint/2010/main" val="1558845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072" cy="498008"/>
          </a:xfrm>
          <a:prstGeom prst="rect">
            <a:avLst/>
          </a:prstGeom>
        </p:spPr>
        <p:txBody>
          <a:bodyPr vert="horz" lIns="92034" tIns="46017" rIns="92034" bIns="460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1002" y="0"/>
            <a:ext cx="2945072" cy="498008"/>
          </a:xfrm>
          <a:prstGeom prst="rect">
            <a:avLst/>
          </a:prstGeom>
        </p:spPr>
        <p:txBody>
          <a:bodyPr vert="horz" lIns="92034" tIns="46017" rIns="92034" bIns="46017" rtlCol="0"/>
          <a:lstStyle>
            <a:lvl1pPr algn="r">
              <a:defRPr sz="1200"/>
            </a:lvl1pPr>
          </a:lstStyle>
          <a:p>
            <a:fld id="{2EF6D268-AB1F-4BAA-8F0D-2DD0E6201221}" type="datetimeFigureOut">
              <a:rPr kumimoji="1" lang="ja-JP" altLang="en-US" smtClean="0"/>
              <a:t>2025/2/18</a:t>
            </a:fld>
            <a:endParaRPr kumimoji="1" lang="ja-JP" altLang="en-US"/>
          </a:p>
        </p:txBody>
      </p:sp>
      <p:sp>
        <p:nvSpPr>
          <p:cNvPr id="4" name="スライド イメージ プレースホルダー 3"/>
          <p:cNvSpPr>
            <a:spLocks noGrp="1" noRot="1" noChangeAspect="1"/>
          </p:cNvSpPr>
          <p:nvPr>
            <p:ph type="sldImg" idx="2"/>
          </p:nvPr>
        </p:nvSpPr>
        <p:spPr>
          <a:xfrm>
            <a:off x="1165225" y="1239838"/>
            <a:ext cx="4467225" cy="3351212"/>
          </a:xfrm>
          <a:prstGeom prst="rect">
            <a:avLst/>
          </a:prstGeom>
          <a:noFill/>
          <a:ln w="12700">
            <a:solidFill>
              <a:prstClr val="black"/>
            </a:solidFill>
          </a:ln>
        </p:spPr>
        <p:txBody>
          <a:bodyPr vert="horz" lIns="92034" tIns="46017" rIns="92034" bIns="46017" rtlCol="0" anchor="ctr"/>
          <a:lstStyle/>
          <a:p>
            <a:endParaRPr lang="ja-JP" altLang="en-US"/>
          </a:p>
        </p:txBody>
      </p:sp>
      <p:sp>
        <p:nvSpPr>
          <p:cNvPr id="5" name="ノート プレースホルダー 4"/>
          <p:cNvSpPr>
            <a:spLocks noGrp="1"/>
          </p:cNvSpPr>
          <p:nvPr>
            <p:ph type="body" sz="quarter" idx="3"/>
          </p:nvPr>
        </p:nvSpPr>
        <p:spPr>
          <a:xfrm>
            <a:off x="680249" y="4777365"/>
            <a:ext cx="5437179" cy="3909042"/>
          </a:xfrm>
          <a:prstGeom prst="rect">
            <a:avLst/>
          </a:prstGeom>
        </p:spPr>
        <p:txBody>
          <a:bodyPr vert="horz" lIns="92034" tIns="46017" rIns="92034" bIns="460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630"/>
            <a:ext cx="2945072" cy="498008"/>
          </a:xfrm>
          <a:prstGeom prst="rect">
            <a:avLst/>
          </a:prstGeom>
        </p:spPr>
        <p:txBody>
          <a:bodyPr vert="horz" lIns="92034" tIns="46017" rIns="92034" bIns="460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1002" y="9428630"/>
            <a:ext cx="2945072" cy="498008"/>
          </a:xfrm>
          <a:prstGeom prst="rect">
            <a:avLst/>
          </a:prstGeom>
        </p:spPr>
        <p:txBody>
          <a:bodyPr vert="horz" lIns="92034" tIns="46017" rIns="92034" bIns="46017" rtlCol="0" anchor="b"/>
          <a:lstStyle>
            <a:lvl1pPr algn="r">
              <a:defRPr sz="1200"/>
            </a:lvl1pPr>
          </a:lstStyle>
          <a:p>
            <a:fld id="{796E3F52-70BA-4F78-B285-8247CF03315E}" type="slidenum">
              <a:rPr kumimoji="1" lang="ja-JP" altLang="en-US" smtClean="0"/>
              <a:t>‹#›</a:t>
            </a:fld>
            <a:endParaRPr kumimoji="1" lang="ja-JP" altLang="en-US"/>
          </a:p>
        </p:txBody>
      </p:sp>
    </p:spTree>
    <p:extLst>
      <p:ext uri="{BB962C8B-B14F-4D97-AF65-F5344CB8AC3E}">
        <p14:creationId xmlns:p14="http://schemas.microsoft.com/office/powerpoint/2010/main" val="35976841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a:t>「くすりのシリコンバレー</a:t>
            </a:r>
            <a:r>
              <a:rPr kumimoji="1" lang="en-US" altLang="ja-JP"/>
              <a:t>TOYAMA</a:t>
            </a:r>
            <a:r>
              <a:rPr kumimoji="1" lang="ja-JP" altLang="en-US"/>
              <a:t>」創造コンソーシアム</a:t>
            </a:r>
          </a:p>
        </p:txBody>
      </p:sp>
      <p:sp>
        <p:nvSpPr>
          <p:cNvPr id="6" name="スライド番号プレースホルダー 5"/>
          <p:cNvSpPr>
            <a:spLocks noGrp="1"/>
          </p:cNvSpPr>
          <p:nvPr>
            <p:ph type="sldNum" sz="quarter" idx="12"/>
          </p:nvPr>
        </p:nvSpPr>
        <p:spPr/>
        <p:txBody>
          <a:bodyPr/>
          <a:lstStyle/>
          <a:p>
            <a:fld id="{99EDBAC8-DA46-4B11-BA60-CE56A42BF209}" type="slidenum">
              <a:rPr kumimoji="1" lang="ja-JP" altLang="en-US" smtClean="0"/>
              <a:t>‹#›</a:t>
            </a:fld>
            <a:endParaRPr kumimoji="1" lang="ja-JP" altLang="en-US"/>
          </a:p>
        </p:txBody>
      </p:sp>
    </p:spTree>
    <p:extLst>
      <p:ext uri="{BB962C8B-B14F-4D97-AF65-F5344CB8AC3E}">
        <p14:creationId xmlns:p14="http://schemas.microsoft.com/office/powerpoint/2010/main" val="150134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a:t>「くすりのシリコンバレー</a:t>
            </a:r>
            <a:r>
              <a:rPr kumimoji="1" lang="en-US" altLang="ja-JP"/>
              <a:t>TOYAMA</a:t>
            </a:r>
            <a:r>
              <a:rPr kumimoji="1" lang="ja-JP" altLang="en-US"/>
              <a:t>」創造コンソーシアム</a:t>
            </a:r>
          </a:p>
        </p:txBody>
      </p:sp>
      <p:sp>
        <p:nvSpPr>
          <p:cNvPr id="6" name="スライド番号プレースホルダー 5"/>
          <p:cNvSpPr>
            <a:spLocks noGrp="1"/>
          </p:cNvSpPr>
          <p:nvPr>
            <p:ph type="sldNum" sz="quarter" idx="12"/>
          </p:nvPr>
        </p:nvSpPr>
        <p:spPr/>
        <p:txBody>
          <a:bodyPr/>
          <a:lstStyle/>
          <a:p>
            <a:fld id="{99EDBAC8-DA46-4B11-BA60-CE56A42BF209}" type="slidenum">
              <a:rPr kumimoji="1" lang="ja-JP" altLang="en-US" smtClean="0"/>
              <a:t>‹#›</a:t>
            </a:fld>
            <a:endParaRPr kumimoji="1" lang="ja-JP" altLang="en-US"/>
          </a:p>
        </p:txBody>
      </p:sp>
    </p:spTree>
    <p:extLst>
      <p:ext uri="{BB962C8B-B14F-4D97-AF65-F5344CB8AC3E}">
        <p14:creationId xmlns:p14="http://schemas.microsoft.com/office/powerpoint/2010/main" val="1552997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a:t>「くすりのシリコンバレー</a:t>
            </a:r>
            <a:r>
              <a:rPr kumimoji="1" lang="en-US" altLang="ja-JP"/>
              <a:t>TOYAMA</a:t>
            </a:r>
            <a:r>
              <a:rPr kumimoji="1" lang="ja-JP" altLang="en-US"/>
              <a:t>」創造コンソーシアム</a:t>
            </a:r>
          </a:p>
        </p:txBody>
      </p:sp>
      <p:sp>
        <p:nvSpPr>
          <p:cNvPr id="6" name="スライド番号プレースホルダー 5"/>
          <p:cNvSpPr>
            <a:spLocks noGrp="1"/>
          </p:cNvSpPr>
          <p:nvPr>
            <p:ph type="sldNum" sz="quarter" idx="12"/>
          </p:nvPr>
        </p:nvSpPr>
        <p:spPr/>
        <p:txBody>
          <a:bodyPr/>
          <a:lstStyle/>
          <a:p>
            <a:fld id="{99EDBAC8-DA46-4B11-BA60-CE56A42BF209}" type="slidenum">
              <a:rPr kumimoji="1" lang="ja-JP" altLang="en-US" smtClean="0"/>
              <a:t>‹#›</a:t>
            </a:fld>
            <a:endParaRPr kumimoji="1" lang="ja-JP" altLang="en-US"/>
          </a:p>
        </p:txBody>
      </p:sp>
    </p:spTree>
    <p:extLst>
      <p:ext uri="{BB962C8B-B14F-4D97-AF65-F5344CB8AC3E}">
        <p14:creationId xmlns:p14="http://schemas.microsoft.com/office/powerpoint/2010/main" val="20261886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438150"/>
          </a:xfrm>
          <a:solidFill>
            <a:srgbClr val="002060"/>
          </a:solidFill>
        </p:spPr>
        <p:txBody>
          <a:bodyPr>
            <a:noAutofit/>
          </a:bodyPr>
          <a:lstStyle>
            <a:lvl1pPr>
              <a:defRPr sz="2400">
                <a:solidFill>
                  <a:schemeClr val="bg1"/>
                </a:solidFill>
              </a:defRPr>
            </a:lvl1pPr>
          </a:lstStyle>
          <a:p>
            <a:r>
              <a:rPr lang="ja-JP" altLang="en-US" dirty="0"/>
              <a:t>　マスター タイトルの書式設定</a:t>
            </a:r>
            <a:endParaRPr lang="en-US" dirty="0"/>
          </a:p>
        </p:txBody>
      </p:sp>
      <p:sp>
        <p:nvSpPr>
          <p:cNvPr id="3" name="Content Placeholder 2"/>
          <p:cNvSpPr>
            <a:spLocks noGrp="1"/>
          </p:cNvSpPr>
          <p:nvPr>
            <p:ph idx="1" hasCustomPrompt="1"/>
          </p:nvPr>
        </p:nvSpPr>
        <p:spPr>
          <a:xfrm>
            <a:off x="114301" y="545771"/>
            <a:ext cx="8915400" cy="1043049"/>
          </a:xfrm>
          <a:ln w="15875">
            <a:solidFill>
              <a:schemeClr val="tx1"/>
            </a:solidFill>
            <a:prstDash val="dash"/>
          </a:ln>
        </p:spPr>
        <p:txBody>
          <a:bodyPr>
            <a:normAutofit/>
          </a:bodyPr>
          <a:lstStyle>
            <a:lvl1pPr marL="0" indent="0">
              <a:buNone/>
              <a:defRPr sz="1800" i="0">
                <a:effectLst/>
              </a:defRPr>
            </a:lvl1pPr>
          </a:lstStyle>
          <a:p>
            <a:pPr lvl="0"/>
            <a:r>
              <a:rPr lang="en-US" altLang="ja-JP" dirty="0"/>
              <a:t>【</a:t>
            </a:r>
            <a:r>
              <a:rPr lang="ja-JP" altLang="en-US" dirty="0"/>
              <a:t>本囲み内にポイントを記載</a:t>
            </a:r>
            <a:r>
              <a:rPr lang="en-US" altLang="ja-JP" dirty="0"/>
              <a:t>】</a:t>
            </a:r>
            <a:endParaRPr lang="en-US" dirty="0"/>
          </a:p>
        </p:txBody>
      </p:sp>
      <p:sp>
        <p:nvSpPr>
          <p:cNvPr id="5" name="Footer Placeholder 4"/>
          <p:cNvSpPr>
            <a:spLocks noGrp="1"/>
          </p:cNvSpPr>
          <p:nvPr>
            <p:ph type="ftr" sz="quarter" idx="11"/>
          </p:nvPr>
        </p:nvSpPr>
        <p:spPr>
          <a:xfrm>
            <a:off x="12162" y="6637938"/>
            <a:ext cx="3551726" cy="217608"/>
          </a:xfrm>
          <a:prstGeom prst="rect">
            <a:avLst/>
          </a:prstGeom>
        </p:spPr>
        <p:txBody>
          <a:bodyPr bIns="0" anchor="b" anchorCtr="0"/>
          <a:lstStyle>
            <a:lvl1pPr algn="l">
              <a:defRPr sz="900" i="0">
                <a:solidFill>
                  <a:schemeClr val="tx1"/>
                </a:solidFill>
                <a:latin typeface="HGPｺﾞｼｯｸM" panose="020B0600000000000000" pitchFamily="50" charset="-128"/>
                <a:ea typeface="HGPｺﾞｼｯｸM" panose="020B0600000000000000" pitchFamily="50" charset="-128"/>
              </a:defRPr>
            </a:lvl1pPr>
          </a:lstStyle>
          <a:p>
            <a:r>
              <a:rPr lang="ja-JP" altLang="en-US" dirty="0"/>
              <a:t>「くすりのシリコンバレー</a:t>
            </a:r>
            <a:r>
              <a:rPr lang="en-US" altLang="ja-JP" dirty="0"/>
              <a:t>TOYAMA</a:t>
            </a:r>
            <a:r>
              <a:rPr lang="ja-JP" altLang="en-US" dirty="0"/>
              <a:t>」創造コンソーシアム</a:t>
            </a:r>
            <a:r>
              <a:rPr lang="en-US" altLang="ja-JP" dirty="0"/>
              <a:t>【</a:t>
            </a:r>
            <a:r>
              <a:rPr lang="ja-JP" altLang="en-US" dirty="0"/>
              <a:t>新規募集</a:t>
            </a:r>
            <a:r>
              <a:rPr lang="en-US" altLang="ja-JP" dirty="0"/>
              <a:t>】</a:t>
            </a:r>
            <a:endParaRPr lang="ja-JP" altLang="en-US" dirty="0"/>
          </a:p>
        </p:txBody>
      </p:sp>
      <p:sp>
        <p:nvSpPr>
          <p:cNvPr id="6" name="Slide Number Placeholder 5"/>
          <p:cNvSpPr>
            <a:spLocks noGrp="1"/>
          </p:cNvSpPr>
          <p:nvPr>
            <p:ph type="sldNum" sz="quarter" idx="12"/>
          </p:nvPr>
        </p:nvSpPr>
        <p:spPr>
          <a:xfrm>
            <a:off x="7086600" y="6524405"/>
            <a:ext cx="2057400" cy="365125"/>
          </a:xfrm>
        </p:spPr>
        <p:txBody>
          <a:bodyPr/>
          <a:lstStyle/>
          <a:p>
            <a:fld id="{2F143BD1-2DB3-4352-8591-6DD94F4E97F2}" type="slidenum">
              <a:rPr kumimoji="1" lang="ja-JP" altLang="en-US" smtClean="0"/>
              <a:t>‹#›</a:t>
            </a:fld>
            <a:endParaRPr kumimoji="1" lang="ja-JP" altLang="en-US"/>
          </a:p>
        </p:txBody>
      </p:sp>
      <p:sp>
        <p:nvSpPr>
          <p:cNvPr id="9" name="コンテンツ プレースホルダー 8"/>
          <p:cNvSpPr>
            <a:spLocks noGrp="1"/>
          </p:cNvSpPr>
          <p:nvPr>
            <p:ph sz="quarter" idx="13" hasCustomPrompt="1"/>
          </p:nvPr>
        </p:nvSpPr>
        <p:spPr>
          <a:xfrm>
            <a:off x="114301" y="1658341"/>
            <a:ext cx="8915399" cy="4925076"/>
          </a:xfrm>
          <a:ln>
            <a:noFill/>
          </a:ln>
        </p:spPr>
        <p:txBody>
          <a:bodyPr>
            <a:normAutofit/>
          </a:bodyPr>
          <a:lstStyle>
            <a:lvl1pPr marL="0" indent="0">
              <a:buNone/>
              <a:defRPr sz="1600" baseline="0"/>
            </a:lvl1pPr>
          </a:lstStyle>
          <a:p>
            <a:pPr lvl="0"/>
            <a:r>
              <a:rPr kumimoji="1" lang="en-US" altLang="ja-JP" dirty="0"/>
              <a:t>【</a:t>
            </a:r>
            <a:r>
              <a:rPr kumimoji="1" lang="ja-JP" altLang="en-US" dirty="0"/>
              <a:t>スライド中下部に、ポイントの具体的内容を、客観的な根拠も含めて記載</a:t>
            </a:r>
            <a:r>
              <a:rPr kumimoji="1" lang="en-US" altLang="ja-JP" dirty="0"/>
              <a:t>】</a:t>
            </a:r>
            <a:endParaRPr kumimoji="1" lang="ja-JP" altLang="en-US" dirty="0"/>
          </a:p>
        </p:txBody>
      </p:sp>
      <p:sp>
        <p:nvSpPr>
          <p:cNvPr id="4" name="フッター プレースホルダー 13">
            <a:extLst>
              <a:ext uri="{FF2B5EF4-FFF2-40B4-BE49-F238E27FC236}">
                <a16:creationId xmlns:a16="http://schemas.microsoft.com/office/drawing/2014/main" id="{7B2485E6-605A-7143-C261-398D42568753}"/>
              </a:ext>
            </a:extLst>
          </p:cNvPr>
          <p:cNvSpPr txBox="1">
            <a:spLocks/>
          </p:cNvSpPr>
          <p:nvPr userDrawn="1"/>
        </p:nvSpPr>
        <p:spPr>
          <a:xfrm>
            <a:off x="4128285" y="6606268"/>
            <a:ext cx="887430" cy="207108"/>
          </a:xfrm>
          <a:prstGeom prst="rect">
            <a:avLst/>
          </a:prstGeom>
        </p:spPr>
        <p:txBody>
          <a:bodyPr vert="horz" wrap="none" lIns="91440" tIns="45720" rIns="91440" bIns="0" rtlCol="0" anchor="b" anchorCtr="0"/>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000" i="1" dirty="0">
                <a:solidFill>
                  <a:srgbClr val="FF0000"/>
                </a:solidFill>
              </a:rPr>
              <a:t>confidential</a:t>
            </a:r>
            <a:endParaRPr lang="ja-JP" altLang="en-US" sz="1400" dirty="0"/>
          </a:p>
        </p:txBody>
      </p:sp>
    </p:spTree>
    <p:extLst>
      <p:ext uri="{BB962C8B-B14F-4D97-AF65-F5344CB8AC3E}">
        <p14:creationId xmlns:p14="http://schemas.microsoft.com/office/powerpoint/2010/main" val="2592938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a:t>「くすりのシリコンバレー</a:t>
            </a:r>
            <a:r>
              <a:rPr kumimoji="1" lang="en-US" altLang="ja-JP"/>
              <a:t>TOYAMA</a:t>
            </a:r>
            <a:r>
              <a:rPr kumimoji="1" lang="ja-JP" altLang="en-US"/>
              <a:t>」創造コンソーシアム</a:t>
            </a:r>
          </a:p>
        </p:txBody>
      </p:sp>
      <p:sp>
        <p:nvSpPr>
          <p:cNvPr id="6" name="スライド番号プレースホルダー 5"/>
          <p:cNvSpPr>
            <a:spLocks noGrp="1"/>
          </p:cNvSpPr>
          <p:nvPr>
            <p:ph type="sldNum" sz="quarter" idx="12"/>
          </p:nvPr>
        </p:nvSpPr>
        <p:spPr/>
        <p:txBody>
          <a:bodyPr/>
          <a:lstStyle/>
          <a:p>
            <a:fld id="{99EDBAC8-DA46-4B11-BA60-CE56A42BF209}" type="slidenum">
              <a:rPr kumimoji="1" lang="ja-JP" altLang="en-US" smtClean="0"/>
              <a:t>‹#›</a:t>
            </a:fld>
            <a:endParaRPr kumimoji="1" lang="ja-JP" altLang="en-US"/>
          </a:p>
        </p:txBody>
      </p:sp>
    </p:spTree>
    <p:extLst>
      <p:ext uri="{BB962C8B-B14F-4D97-AF65-F5344CB8AC3E}">
        <p14:creationId xmlns:p14="http://schemas.microsoft.com/office/powerpoint/2010/main" val="798992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a:t>「くすりのシリコンバレー</a:t>
            </a:r>
            <a:r>
              <a:rPr kumimoji="1" lang="en-US" altLang="ja-JP"/>
              <a:t>TOYAMA</a:t>
            </a:r>
            <a:r>
              <a:rPr kumimoji="1" lang="ja-JP" altLang="en-US"/>
              <a:t>」創造コンソーシアム</a:t>
            </a:r>
          </a:p>
        </p:txBody>
      </p:sp>
      <p:sp>
        <p:nvSpPr>
          <p:cNvPr id="6" name="スライド番号プレースホルダー 5"/>
          <p:cNvSpPr>
            <a:spLocks noGrp="1"/>
          </p:cNvSpPr>
          <p:nvPr>
            <p:ph type="sldNum" sz="quarter" idx="12"/>
          </p:nvPr>
        </p:nvSpPr>
        <p:spPr/>
        <p:txBody>
          <a:bodyPr/>
          <a:lstStyle/>
          <a:p>
            <a:fld id="{99EDBAC8-DA46-4B11-BA60-CE56A42BF209}" type="slidenum">
              <a:rPr kumimoji="1" lang="ja-JP" altLang="en-US" smtClean="0"/>
              <a:t>‹#›</a:t>
            </a:fld>
            <a:endParaRPr kumimoji="1" lang="ja-JP" altLang="en-US"/>
          </a:p>
        </p:txBody>
      </p:sp>
    </p:spTree>
    <p:extLst>
      <p:ext uri="{BB962C8B-B14F-4D97-AF65-F5344CB8AC3E}">
        <p14:creationId xmlns:p14="http://schemas.microsoft.com/office/powerpoint/2010/main" val="1661252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a:t>「くすりのシリコンバレー</a:t>
            </a:r>
            <a:r>
              <a:rPr kumimoji="1" lang="en-US" altLang="ja-JP"/>
              <a:t>TOYAMA</a:t>
            </a:r>
            <a:r>
              <a:rPr kumimoji="1" lang="ja-JP" altLang="en-US"/>
              <a:t>」創造コンソーシアム</a:t>
            </a:r>
          </a:p>
        </p:txBody>
      </p:sp>
      <p:sp>
        <p:nvSpPr>
          <p:cNvPr id="7" name="スライド番号プレースホルダー 6"/>
          <p:cNvSpPr>
            <a:spLocks noGrp="1"/>
          </p:cNvSpPr>
          <p:nvPr>
            <p:ph type="sldNum" sz="quarter" idx="12"/>
          </p:nvPr>
        </p:nvSpPr>
        <p:spPr/>
        <p:txBody>
          <a:bodyPr/>
          <a:lstStyle/>
          <a:p>
            <a:fld id="{99EDBAC8-DA46-4B11-BA60-CE56A42BF209}" type="slidenum">
              <a:rPr kumimoji="1" lang="ja-JP" altLang="en-US" smtClean="0"/>
              <a:t>‹#›</a:t>
            </a:fld>
            <a:endParaRPr kumimoji="1" lang="ja-JP" altLang="en-US"/>
          </a:p>
        </p:txBody>
      </p:sp>
    </p:spTree>
    <p:extLst>
      <p:ext uri="{BB962C8B-B14F-4D97-AF65-F5344CB8AC3E}">
        <p14:creationId xmlns:p14="http://schemas.microsoft.com/office/powerpoint/2010/main" val="3348670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r>
              <a:rPr kumimoji="1" lang="ja-JP" altLang="en-US"/>
              <a:t>「くすりのシリコンバレー</a:t>
            </a:r>
            <a:r>
              <a:rPr kumimoji="1" lang="en-US" altLang="ja-JP"/>
              <a:t>TOYAMA</a:t>
            </a:r>
            <a:r>
              <a:rPr kumimoji="1" lang="ja-JP" altLang="en-US"/>
              <a:t>」創造コンソーシアム</a:t>
            </a:r>
          </a:p>
        </p:txBody>
      </p:sp>
      <p:sp>
        <p:nvSpPr>
          <p:cNvPr id="9" name="スライド番号プレースホルダー 8"/>
          <p:cNvSpPr>
            <a:spLocks noGrp="1"/>
          </p:cNvSpPr>
          <p:nvPr>
            <p:ph type="sldNum" sz="quarter" idx="12"/>
          </p:nvPr>
        </p:nvSpPr>
        <p:spPr/>
        <p:txBody>
          <a:bodyPr/>
          <a:lstStyle/>
          <a:p>
            <a:fld id="{99EDBAC8-DA46-4B11-BA60-CE56A42BF209}" type="slidenum">
              <a:rPr kumimoji="1" lang="ja-JP" altLang="en-US" smtClean="0"/>
              <a:t>‹#›</a:t>
            </a:fld>
            <a:endParaRPr kumimoji="1" lang="ja-JP" altLang="en-US"/>
          </a:p>
        </p:txBody>
      </p:sp>
    </p:spTree>
    <p:extLst>
      <p:ext uri="{BB962C8B-B14F-4D97-AF65-F5344CB8AC3E}">
        <p14:creationId xmlns:p14="http://schemas.microsoft.com/office/powerpoint/2010/main" val="87758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r>
              <a:rPr kumimoji="1" lang="ja-JP" altLang="en-US"/>
              <a:t>「くすりのシリコンバレー</a:t>
            </a:r>
            <a:r>
              <a:rPr kumimoji="1" lang="en-US" altLang="ja-JP"/>
              <a:t>TOYAMA</a:t>
            </a:r>
            <a:r>
              <a:rPr kumimoji="1" lang="ja-JP" altLang="en-US"/>
              <a:t>」創造コンソーシアム</a:t>
            </a:r>
          </a:p>
        </p:txBody>
      </p:sp>
      <p:sp>
        <p:nvSpPr>
          <p:cNvPr id="5" name="スライド番号プレースホルダー 4"/>
          <p:cNvSpPr>
            <a:spLocks noGrp="1"/>
          </p:cNvSpPr>
          <p:nvPr>
            <p:ph type="sldNum" sz="quarter" idx="12"/>
          </p:nvPr>
        </p:nvSpPr>
        <p:spPr/>
        <p:txBody>
          <a:bodyPr/>
          <a:lstStyle/>
          <a:p>
            <a:fld id="{99EDBAC8-DA46-4B11-BA60-CE56A42BF209}" type="slidenum">
              <a:rPr kumimoji="1" lang="ja-JP" altLang="en-US" smtClean="0"/>
              <a:t>‹#›</a:t>
            </a:fld>
            <a:endParaRPr kumimoji="1" lang="ja-JP" altLang="en-US"/>
          </a:p>
        </p:txBody>
      </p:sp>
    </p:spTree>
    <p:extLst>
      <p:ext uri="{BB962C8B-B14F-4D97-AF65-F5344CB8AC3E}">
        <p14:creationId xmlns:p14="http://schemas.microsoft.com/office/powerpoint/2010/main" val="1847002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r>
              <a:rPr kumimoji="1" lang="ja-JP" altLang="en-US"/>
              <a:t>「くすりのシリコンバレー</a:t>
            </a:r>
            <a:r>
              <a:rPr kumimoji="1" lang="en-US" altLang="ja-JP"/>
              <a:t>TOYAMA</a:t>
            </a:r>
            <a:r>
              <a:rPr kumimoji="1" lang="ja-JP" altLang="en-US"/>
              <a:t>」創造コンソーシアム</a:t>
            </a:r>
          </a:p>
        </p:txBody>
      </p:sp>
      <p:sp>
        <p:nvSpPr>
          <p:cNvPr id="4" name="スライド番号プレースホルダー 3"/>
          <p:cNvSpPr>
            <a:spLocks noGrp="1"/>
          </p:cNvSpPr>
          <p:nvPr>
            <p:ph type="sldNum" sz="quarter" idx="12"/>
          </p:nvPr>
        </p:nvSpPr>
        <p:spPr/>
        <p:txBody>
          <a:bodyPr/>
          <a:lstStyle/>
          <a:p>
            <a:fld id="{99EDBAC8-DA46-4B11-BA60-CE56A42BF209}" type="slidenum">
              <a:rPr kumimoji="1" lang="ja-JP" altLang="en-US" smtClean="0"/>
              <a:t>‹#›</a:t>
            </a:fld>
            <a:endParaRPr kumimoji="1" lang="ja-JP" altLang="en-US"/>
          </a:p>
        </p:txBody>
      </p:sp>
    </p:spTree>
    <p:extLst>
      <p:ext uri="{BB962C8B-B14F-4D97-AF65-F5344CB8AC3E}">
        <p14:creationId xmlns:p14="http://schemas.microsoft.com/office/powerpoint/2010/main" val="1642524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a:t>「くすりのシリコンバレー</a:t>
            </a:r>
            <a:r>
              <a:rPr kumimoji="1" lang="en-US" altLang="ja-JP"/>
              <a:t>TOYAMA</a:t>
            </a:r>
            <a:r>
              <a:rPr kumimoji="1" lang="ja-JP" altLang="en-US"/>
              <a:t>」創造コンソーシアム</a:t>
            </a:r>
          </a:p>
        </p:txBody>
      </p:sp>
      <p:sp>
        <p:nvSpPr>
          <p:cNvPr id="7" name="スライド番号プレースホルダー 6"/>
          <p:cNvSpPr>
            <a:spLocks noGrp="1"/>
          </p:cNvSpPr>
          <p:nvPr>
            <p:ph type="sldNum" sz="quarter" idx="12"/>
          </p:nvPr>
        </p:nvSpPr>
        <p:spPr/>
        <p:txBody>
          <a:bodyPr/>
          <a:lstStyle/>
          <a:p>
            <a:fld id="{99EDBAC8-DA46-4B11-BA60-CE56A42BF209}" type="slidenum">
              <a:rPr kumimoji="1" lang="ja-JP" altLang="en-US" smtClean="0"/>
              <a:t>‹#›</a:t>
            </a:fld>
            <a:endParaRPr kumimoji="1" lang="ja-JP" altLang="en-US"/>
          </a:p>
        </p:txBody>
      </p:sp>
    </p:spTree>
    <p:extLst>
      <p:ext uri="{BB962C8B-B14F-4D97-AF65-F5344CB8AC3E}">
        <p14:creationId xmlns:p14="http://schemas.microsoft.com/office/powerpoint/2010/main" val="1233643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a:t>「くすりのシリコンバレー</a:t>
            </a:r>
            <a:r>
              <a:rPr kumimoji="1" lang="en-US" altLang="ja-JP"/>
              <a:t>TOYAMA</a:t>
            </a:r>
            <a:r>
              <a:rPr kumimoji="1" lang="ja-JP" altLang="en-US"/>
              <a:t>」創造コンソーシアム</a:t>
            </a:r>
          </a:p>
        </p:txBody>
      </p:sp>
      <p:sp>
        <p:nvSpPr>
          <p:cNvPr id="7" name="スライド番号プレースホルダー 6"/>
          <p:cNvSpPr>
            <a:spLocks noGrp="1"/>
          </p:cNvSpPr>
          <p:nvPr>
            <p:ph type="sldNum" sz="quarter" idx="12"/>
          </p:nvPr>
        </p:nvSpPr>
        <p:spPr/>
        <p:txBody>
          <a:bodyPr/>
          <a:lstStyle/>
          <a:p>
            <a:fld id="{99EDBAC8-DA46-4B11-BA60-CE56A42BF209}" type="slidenum">
              <a:rPr kumimoji="1" lang="ja-JP" altLang="en-US" smtClean="0"/>
              <a:t>‹#›</a:t>
            </a:fld>
            <a:endParaRPr kumimoji="1" lang="ja-JP" altLang="en-US"/>
          </a:p>
        </p:txBody>
      </p:sp>
    </p:spTree>
    <p:extLst>
      <p:ext uri="{BB962C8B-B14F-4D97-AF65-F5344CB8AC3E}">
        <p14:creationId xmlns:p14="http://schemas.microsoft.com/office/powerpoint/2010/main" val="3718658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「くすりのシリコンバレー</a:t>
            </a:r>
            <a:r>
              <a:rPr kumimoji="1" lang="en-US" altLang="ja-JP"/>
              <a:t>TOYAMA</a:t>
            </a:r>
            <a:r>
              <a:rPr kumimoji="1" lang="ja-JP" altLang="en-US"/>
              <a:t>」創造コンソーシアム</a:t>
            </a: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EDBAC8-DA46-4B11-BA60-CE56A42BF209}" type="slidenum">
              <a:rPr kumimoji="1" lang="ja-JP" altLang="en-US" smtClean="0"/>
              <a:t>‹#›</a:t>
            </a:fld>
            <a:endParaRPr kumimoji="1" lang="ja-JP" altLang="en-US"/>
          </a:p>
        </p:txBody>
      </p:sp>
    </p:spTree>
    <p:extLst>
      <p:ext uri="{BB962C8B-B14F-4D97-AF65-F5344CB8AC3E}">
        <p14:creationId xmlns:p14="http://schemas.microsoft.com/office/powerpoint/2010/main" val="946678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16B944-39C2-6A4A-99BF-E9DCFA1A4448}"/>
              </a:ext>
            </a:extLst>
          </p:cNvPr>
          <p:cNvSpPr>
            <a:spLocks noGrp="1"/>
          </p:cNvSpPr>
          <p:nvPr>
            <p:ph type="ctrTitle"/>
          </p:nvPr>
        </p:nvSpPr>
        <p:spPr>
          <a:xfrm>
            <a:off x="323528" y="1540699"/>
            <a:ext cx="8496944" cy="1087164"/>
          </a:xfrm>
        </p:spPr>
        <p:txBody>
          <a:bodyPr>
            <a:normAutofit/>
          </a:bodyPr>
          <a:lstStyle/>
          <a:p>
            <a:r>
              <a:rPr kumimoji="1" lang="ja-JP" altLang="en-US" sz="3600" dirty="0"/>
              <a:t>研究テーマ名</a:t>
            </a:r>
          </a:p>
        </p:txBody>
      </p:sp>
      <p:sp>
        <p:nvSpPr>
          <p:cNvPr id="3" name="字幕 2">
            <a:extLst>
              <a:ext uri="{FF2B5EF4-FFF2-40B4-BE49-F238E27FC236}">
                <a16:creationId xmlns:a16="http://schemas.microsoft.com/office/drawing/2014/main" id="{D4F45F15-22F0-5572-5158-5FF11D615EDF}"/>
              </a:ext>
            </a:extLst>
          </p:cNvPr>
          <p:cNvSpPr>
            <a:spLocks noGrp="1"/>
          </p:cNvSpPr>
          <p:nvPr>
            <p:ph type="subTitle" idx="1"/>
          </p:nvPr>
        </p:nvSpPr>
        <p:spPr>
          <a:xfrm>
            <a:off x="1371599" y="2879737"/>
            <a:ext cx="6400800" cy="698983"/>
          </a:xfrm>
        </p:spPr>
        <p:txBody>
          <a:bodyPr>
            <a:normAutofit/>
          </a:bodyPr>
          <a:lstStyle/>
          <a:p>
            <a:r>
              <a:rPr kumimoji="1" lang="ja-JP" altLang="en-US" sz="2200" dirty="0">
                <a:solidFill>
                  <a:schemeClr val="tx1"/>
                </a:solidFill>
              </a:rPr>
              <a:t>研究代表者の所属・氏名</a:t>
            </a:r>
          </a:p>
        </p:txBody>
      </p:sp>
      <p:sp>
        <p:nvSpPr>
          <p:cNvPr id="6" name="テキスト ボックス 5">
            <a:extLst>
              <a:ext uri="{FF2B5EF4-FFF2-40B4-BE49-F238E27FC236}">
                <a16:creationId xmlns:a16="http://schemas.microsoft.com/office/drawing/2014/main" id="{6DDD4DF8-CB61-E016-3D57-3239D90CDDE2}"/>
              </a:ext>
            </a:extLst>
          </p:cNvPr>
          <p:cNvSpPr txBox="1"/>
          <p:nvPr/>
        </p:nvSpPr>
        <p:spPr>
          <a:xfrm>
            <a:off x="3693501" y="81898"/>
            <a:ext cx="1756992" cy="830209"/>
          </a:xfrm>
          <a:prstGeom prst="rect">
            <a:avLst/>
          </a:prstGeom>
          <a:noFill/>
          <a:ln w="25400">
            <a:solidFill>
              <a:srgbClr val="008000"/>
            </a:solidFill>
          </a:ln>
        </p:spPr>
        <p:txBody>
          <a:bodyPr wrap="none" lIns="108000" tIns="72000" rIns="108000" bIns="72000">
            <a:spAutoFit/>
          </a:bodyPr>
          <a:lstStyle/>
          <a:p>
            <a:pPr marL="0" marR="0" lvl="0" indent="0" algn="l" defTabSz="914400" rtl="0" eaLnBrk="1" fontAlgn="auto" latinLnBrk="0" hangingPunct="1">
              <a:lnSpc>
                <a:spcPts val="28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008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0" i="0" u="none" strike="noStrike" kern="1200" cap="none" spc="0" normalizeH="0" baseline="0" noProof="0" dirty="0">
                <a:ln>
                  <a:noFill/>
                </a:ln>
                <a:solidFill>
                  <a:srgbClr val="008000"/>
                </a:solidFill>
                <a:effectLst/>
                <a:uLnTx/>
                <a:uFillTx/>
                <a:latin typeface="ＭＳ Ｐゴシック" panose="020B0600070205080204" pitchFamily="50" charset="-128"/>
                <a:ea typeface="ＭＳ Ｐゴシック" panose="020B0600070205080204" pitchFamily="50" charset="-128"/>
                <a:cs typeface="+mn-cs"/>
              </a:rPr>
              <a:t>新規募集</a:t>
            </a:r>
            <a:r>
              <a:rPr kumimoji="1" lang="en-US" altLang="ja-JP" sz="2400" b="0" i="0" u="none" strike="noStrike" kern="1200" cap="none" spc="0" normalizeH="0" baseline="0" noProof="0" dirty="0">
                <a:ln>
                  <a:noFill/>
                </a:ln>
                <a:solidFill>
                  <a:srgbClr val="008000"/>
                </a:solidFill>
                <a:effectLst/>
                <a:uLnTx/>
                <a:uFillTx/>
                <a:latin typeface="ＭＳ Ｐゴシック" panose="020B0600070205080204" pitchFamily="50" charset="-128"/>
                <a:ea typeface="ＭＳ Ｐゴシック" panose="020B0600070205080204" pitchFamily="50" charset="-128"/>
                <a:cs typeface="+mn-cs"/>
              </a:rPr>
              <a:t>】</a:t>
            </a:r>
          </a:p>
          <a:p>
            <a:pPr marL="0" marR="0" lvl="0" indent="0" algn="ctr" defTabSz="914400" rtl="0" eaLnBrk="1" fontAlgn="auto" latinLnBrk="0" hangingPunct="1">
              <a:lnSpc>
                <a:spcPts val="28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8000"/>
                </a:solidFill>
                <a:effectLst/>
                <a:uLnTx/>
                <a:uFillTx/>
                <a:latin typeface="ＭＳ Ｐゴシック" panose="020B0600070205080204" pitchFamily="50" charset="-128"/>
                <a:ea typeface="ＭＳ Ｐゴシック" panose="020B0600070205080204" pitchFamily="50" charset="-128"/>
                <a:cs typeface="+mn-cs"/>
              </a:rPr>
              <a:t>令和７年度</a:t>
            </a:r>
            <a:endParaRPr kumimoji="1" lang="ja-JP" altLang="en-US" sz="1800" b="0" i="0" u="none" strike="noStrike" kern="1200" cap="none" spc="0" normalizeH="0" baseline="0" noProof="0" dirty="0">
              <a:ln>
                <a:noFill/>
              </a:ln>
              <a:solidFill>
                <a:srgbClr val="008000"/>
              </a:solidFill>
              <a:effectLst/>
              <a:uLnTx/>
              <a:uFillTx/>
              <a:latin typeface="Calibri"/>
              <a:ea typeface="ＭＳ Ｐゴシック" panose="020B0600070205080204" pitchFamily="50" charset="-128"/>
              <a:cs typeface="+mn-cs"/>
            </a:endParaRPr>
          </a:p>
        </p:txBody>
      </p:sp>
      <p:sp>
        <p:nvSpPr>
          <p:cNvPr id="13" name="テキスト ボックス 12">
            <a:extLst>
              <a:ext uri="{FF2B5EF4-FFF2-40B4-BE49-F238E27FC236}">
                <a16:creationId xmlns:a16="http://schemas.microsoft.com/office/drawing/2014/main" id="{63A36890-5169-CE2B-DD3E-5EB87290A676}"/>
              </a:ext>
            </a:extLst>
          </p:cNvPr>
          <p:cNvSpPr txBox="1"/>
          <p:nvPr/>
        </p:nvSpPr>
        <p:spPr>
          <a:xfrm>
            <a:off x="7668344" y="44624"/>
            <a:ext cx="1421030" cy="400110"/>
          </a:xfrm>
          <a:prstGeom prst="rect">
            <a:avLst/>
          </a:prstGeom>
          <a:noFill/>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2000" b="0" i="1"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confidential</a:t>
            </a:r>
            <a:endParaRPr kumimoji="1" lang="ja-JP" altLang="en-US" sz="2000" b="0" i="1"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5" name="テキスト ボックス 4">
            <a:extLst>
              <a:ext uri="{FF2B5EF4-FFF2-40B4-BE49-F238E27FC236}">
                <a16:creationId xmlns:a16="http://schemas.microsoft.com/office/drawing/2014/main" id="{C8850B22-C09D-FF8A-83F7-4CB911F9710B}"/>
              </a:ext>
            </a:extLst>
          </p:cNvPr>
          <p:cNvSpPr txBox="1"/>
          <p:nvPr/>
        </p:nvSpPr>
        <p:spPr>
          <a:xfrm>
            <a:off x="3670150" y="3699067"/>
            <a:ext cx="1803700" cy="369332"/>
          </a:xfrm>
          <a:prstGeom prst="rect">
            <a:avLst/>
          </a:prstGeom>
          <a:noFill/>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令和７年　月　日</a:t>
            </a:r>
            <a:endPar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 name="正方形/長方形 3">
            <a:extLst>
              <a:ext uri="{FF2B5EF4-FFF2-40B4-BE49-F238E27FC236}">
                <a16:creationId xmlns:a16="http://schemas.microsoft.com/office/drawing/2014/main" id="{B3E64730-9D0E-3631-A98D-70D3BCE83FC0}"/>
              </a:ext>
            </a:extLst>
          </p:cNvPr>
          <p:cNvSpPr/>
          <p:nvPr/>
        </p:nvSpPr>
        <p:spPr>
          <a:xfrm>
            <a:off x="1151617" y="4374176"/>
            <a:ext cx="6840760" cy="1935143"/>
          </a:xfrm>
          <a:prstGeom prst="rect">
            <a:avLst/>
          </a:prstGeom>
          <a:noFill/>
          <a:ln w="12700"/>
        </p:spPr>
        <p:style>
          <a:lnRef idx="2">
            <a:schemeClr val="accent1">
              <a:shade val="15000"/>
            </a:schemeClr>
          </a:lnRef>
          <a:fillRef idx="1">
            <a:schemeClr val="accent1"/>
          </a:fillRef>
          <a:effectRef idx="0">
            <a:schemeClr val="accent1"/>
          </a:effectRef>
          <a:fontRef idx="minor">
            <a:schemeClr val="lt1"/>
          </a:fontRef>
        </p:style>
        <p:txBody>
          <a:bodyPr wrap="none" lIns="504000" tIns="72000" rIns="72000" bIns="72000" rtlCol="0" anchor="ct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rPr>
              <a:t>１．申請するカテゴリーのいずれかに☑チェックのうえ、補助期間を選択し記入してください。</a:t>
            </a:r>
            <a:endParaRPr kumimoji="1" lang="en-US" altLang="ja-JP" sz="1200" b="0" i="0" u="none"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rPr>
              <a:t>　</a:t>
            </a:r>
            <a:r>
              <a:rPr kumimoji="1" lang="ja-JP" altLang="en-US" sz="900" b="0" i="0" u="none"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rPr>
              <a:t>　　（募集要項５．補助期間と補助額等を参照）</a:t>
            </a:r>
            <a:endParaRPr kumimoji="1" lang="en-US" altLang="ja-JP" sz="900" b="0" i="0" u="none"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rPr>
              <a:t> 　        □ カテゴリー１  ➡ 補助期間（１か年度～ ２か年度を選択） ： </a:t>
            </a:r>
            <a:r>
              <a:rPr kumimoji="1" lang="ja-JP" altLang="en-US" sz="1200" b="0" i="0" u="sng"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rPr>
              <a:t>か年度</a:t>
            </a:r>
            <a:endParaRPr kumimoji="1" lang="en-US" altLang="ja-JP" sz="1200" b="0" i="0" u="none"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rPr>
              <a:t> 　        □ カテゴリー２  ➡ 補助期間（１か年度～ ３か年度を選択） ： </a:t>
            </a:r>
            <a:r>
              <a:rPr kumimoji="1" lang="ja-JP" altLang="en-US" sz="1200" b="0" i="0" u="sng"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rPr>
              <a:t>か年度</a:t>
            </a:r>
            <a:endParaRPr kumimoji="1" lang="en-US" altLang="ja-JP" sz="1200" b="0" i="0" u="none"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rPr>
              <a:t>２．本資料のスライド枚数について　</a:t>
            </a:r>
            <a:r>
              <a:rPr kumimoji="1" lang="ja-JP" altLang="en-US" sz="900" b="0" i="0" u="none"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rPr>
              <a:t>（ 確認してチェック ☑ ）</a:t>
            </a:r>
            <a:endParaRPr kumimoji="1" lang="ja-JP" altLang="en-US" sz="1200" b="0" i="0" u="none"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rPr>
              <a:t>            □ 表紙・目次を含めず、２５枚以内になっています。</a:t>
            </a:r>
            <a:endParaRPr kumimoji="1" lang="en-US" altLang="ja-JP" sz="1200" b="0" i="0" u="none" strike="noStrike" kern="1200" cap="none" spc="0" normalizeH="0" baseline="0" noProof="0" dirty="0">
              <a:ln>
                <a:noFill/>
              </a:ln>
              <a:solidFill>
                <a:srgbClr val="336600"/>
              </a:solidFill>
              <a:effectLst/>
              <a:uLnTx/>
              <a:uFillTx/>
              <a:latin typeface="Calibri"/>
              <a:ea typeface="ＭＳ Ｐゴシック" panose="020B0600070205080204" pitchFamily="50" charset="-128"/>
              <a:cs typeface="+mn-cs"/>
            </a:endParaRPr>
          </a:p>
        </p:txBody>
      </p:sp>
      <p:sp>
        <p:nvSpPr>
          <p:cNvPr id="11" name="テキスト ボックス 10">
            <a:extLst>
              <a:ext uri="{FF2B5EF4-FFF2-40B4-BE49-F238E27FC236}">
                <a16:creationId xmlns:a16="http://schemas.microsoft.com/office/drawing/2014/main" id="{E75F4E61-1A9A-0036-8B4C-2C720AD60ED9}"/>
              </a:ext>
            </a:extLst>
          </p:cNvPr>
          <p:cNvSpPr txBox="1"/>
          <p:nvPr/>
        </p:nvSpPr>
        <p:spPr>
          <a:xfrm>
            <a:off x="1181152" y="4149080"/>
            <a:ext cx="4614984" cy="21544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申請にあたり以下の欄を必ずご記入ください。</a:t>
            </a:r>
          </a:p>
        </p:txBody>
      </p:sp>
      <p:sp>
        <p:nvSpPr>
          <p:cNvPr id="7" name="テキスト ボックス 6">
            <a:extLst>
              <a:ext uri="{FF2B5EF4-FFF2-40B4-BE49-F238E27FC236}">
                <a16:creationId xmlns:a16="http://schemas.microsoft.com/office/drawing/2014/main" id="{FFB64F2D-B1DF-17CA-2109-D4D4708D992C}"/>
              </a:ext>
            </a:extLst>
          </p:cNvPr>
          <p:cNvSpPr txBox="1"/>
          <p:nvPr/>
        </p:nvSpPr>
        <p:spPr>
          <a:xfrm>
            <a:off x="35496" y="45204"/>
            <a:ext cx="2734392" cy="30777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（様式２） 研究計画書</a:t>
            </a:r>
          </a:p>
        </p:txBody>
      </p:sp>
      <p:sp>
        <p:nvSpPr>
          <p:cNvPr id="9" name="テキスト ボックス 8">
            <a:extLst>
              <a:ext uri="{FF2B5EF4-FFF2-40B4-BE49-F238E27FC236}">
                <a16:creationId xmlns:a16="http://schemas.microsoft.com/office/drawing/2014/main" id="{CA02CF70-C8FC-8827-41BF-5CBF5ADCDA28}"/>
              </a:ext>
            </a:extLst>
          </p:cNvPr>
          <p:cNvSpPr txBox="1"/>
          <p:nvPr/>
        </p:nvSpPr>
        <p:spPr>
          <a:xfrm>
            <a:off x="6948263" y="402085"/>
            <a:ext cx="2163041" cy="434734"/>
          </a:xfrm>
          <a:prstGeom prst="rect">
            <a:avLst/>
          </a:prstGeom>
          <a:noFill/>
        </p:spPr>
        <p:txBody>
          <a:bodyPr wrap="square" lIns="36000" rIns="0">
            <a:spAutoFit/>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本資料のスライド枚数は「</a:t>
            </a:r>
            <a:r>
              <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25</a:t>
            </a: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枚」を上限と</a:t>
            </a:r>
            <a:endPar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します。　（表紙・目次は含めません。）</a:t>
            </a:r>
            <a:endPar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pic>
        <p:nvPicPr>
          <p:cNvPr id="10" name="図 9" descr="テキスト&#10;&#10;中程度の精度で自動的に生成された説明">
            <a:extLst>
              <a:ext uri="{FF2B5EF4-FFF2-40B4-BE49-F238E27FC236}">
                <a16:creationId xmlns:a16="http://schemas.microsoft.com/office/drawing/2014/main" id="{0A2E2E69-A44F-5923-0B22-ADDBE92248C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1600" y="6372000"/>
            <a:ext cx="2289857" cy="468000"/>
          </a:xfrm>
          <a:prstGeom prst="rect">
            <a:avLst/>
          </a:prstGeom>
        </p:spPr>
      </p:pic>
      <p:sp>
        <p:nvSpPr>
          <p:cNvPr id="12" name="フッター プレースホルダー 13">
            <a:extLst>
              <a:ext uri="{FF2B5EF4-FFF2-40B4-BE49-F238E27FC236}">
                <a16:creationId xmlns:a16="http://schemas.microsoft.com/office/drawing/2014/main" id="{4DD71978-4D46-86E3-809D-E401371E4D87}"/>
              </a:ext>
            </a:extLst>
          </p:cNvPr>
          <p:cNvSpPr>
            <a:spLocks noGrp="1"/>
          </p:cNvSpPr>
          <p:nvPr>
            <p:ph type="ftr" sz="quarter" idx="11"/>
          </p:nvPr>
        </p:nvSpPr>
        <p:spPr>
          <a:xfrm>
            <a:off x="3347864" y="6390000"/>
            <a:ext cx="5070848" cy="432000"/>
          </a:xfrm>
        </p:spPr>
        <p:txBody>
          <a:bodyPr wrap="none"/>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富山県地方大学・地域産業創生事業費補助金　実用化総合支援プログラム</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「くすりのシリコンバレー</a:t>
            </a:r>
            <a:r>
              <a:rPr kumimoji="1" lang="en-US" altLang="ja-JP" sz="9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TOYAMA</a:t>
            </a:r>
            <a:r>
              <a:rPr kumimoji="1" lang="ja-JP" altLang="en-US" sz="9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」創造コンソーシアム　研究開発事業 ）</a:t>
            </a:r>
            <a:endParaRPr kumimoji="1" lang="en-US" altLang="ja-JP" sz="9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2490248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0C0845-0A07-6F46-AE73-632049CA1AC8}"/>
              </a:ext>
            </a:extLst>
          </p:cNvPr>
          <p:cNvSpPr>
            <a:spLocks noGrp="1"/>
          </p:cNvSpPr>
          <p:nvPr>
            <p:ph type="sldNum" sz="quarter" idx="12"/>
          </p:nvPr>
        </p:nvSpPr>
        <p:spPr/>
        <p:txBody>
          <a:bodyPr/>
          <a:lstStyle/>
          <a:p>
            <a:fld id="{2F143BD1-2DB3-4352-8591-6DD94F4E97F2}" type="slidenum">
              <a:rPr kumimoji="1" lang="ja-JP" altLang="en-US" smtClean="0">
                <a:latin typeface="+mn-ea"/>
              </a:rPr>
              <a:t>9</a:t>
            </a:fld>
            <a:endParaRPr kumimoji="1" lang="ja-JP" altLang="en-US">
              <a:latin typeface="+mn-ea"/>
            </a:endParaRPr>
          </a:p>
        </p:txBody>
      </p:sp>
      <p:sp>
        <p:nvSpPr>
          <p:cNvPr id="5" name="Rectangle 9">
            <a:extLst>
              <a:ext uri="{FF2B5EF4-FFF2-40B4-BE49-F238E27FC236}">
                <a16:creationId xmlns:a16="http://schemas.microsoft.com/office/drawing/2014/main" id="{E7A850B8-D99B-4349-B2D1-420A5E12B205}"/>
              </a:ext>
            </a:extLst>
          </p:cNvPr>
          <p:cNvSpPr/>
          <p:nvPr/>
        </p:nvSpPr>
        <p:spPr>
          <a:xfrm>
            <a:off x="39543" y="426730"/>
            <a:ext cx="8924945" cy="492443"/>
          </a:xfrm>
          <a:prstGeom prst="rect">
            <a:avLst/>
          </a:prstGeom>
          <a:noFill/>
          <a:ln>
            <a:noFill/>
          </a:ln>
        </p:spPr>
        <p:txBody>
          <a:bodyPr wrap="square" tIns="0" anchor="t" anchorCtr="0">
            <a:spAutoFit/>
          </a:bodyPr>
          <a:lstStyle/>
          <a:p>
            <a:pPr>
              <a:lnSpc>
                <a:spcPct val="150000"/>
              </a:lnSpc>
            </a:pPr>
            <a:r>
              <a:rPr lang="ja-JP" altLang="en-US" sz="1200" b="1" dirty="0"/>
              <a:t>（２）これまでの検討状況</a:t>
            </a:r>
            <a:endParaRPr lang="en-US" altLang="ja-JP" sz="1200" b="1" dirty="0"/>
          </a:p>
          <a:p>
            <a:pPr marL="180975" lvl="1"/>
            <a:r>
              <a:rPr lang="ja-JP" altLang="en-US" sz="1050" b="1" dirty="0"/>
              <a:t>　</a:t>
            </a:r>
            <a:r>
              <a:rPr lang="ja-JP" altLang="en-US" sz="1050" b="1" dirty="0">
                <a:latin typeface="+mn-ea"/>
              </a:rPr>
              <a:t>（２）</a:t>
            </a:r>
            <a:r>
              <a:rPr lang="en-US" altLang="ja-JP" sz="1050" b="1" dirty="0">
                <a:latin typeface="+mn-ea"/>
              </a:rPr>
              <a:t>-1</a:t>
            </a:r>
            <a:r>
              <a:rPr lang="ja-JP" altLang="en-US" sz="1050" b="1" dirty="0">
                <a:latin typeface="+mn-ea"/>
              </a:rPr>
              <a:t>．</a:t>
            </a:r>
            <a:r>
              <a:rPr lang="ja-JP" altLang="en-US" sz="1050" b="1" dirty="0"/>
              <a:t>上記（１）をふまえ、本研究テーマに関するこれまでの検討状況について、要点を箇条書きに整理して記述してください。</a:t>
            </a:r>
            <a:endParaRPr lang="en-US" altLang="ja-JP" sz="1050" b="1" dirty="0"/>
          </a:p>
        </p:txBody>
      </p:sp>
      <p:sp>
        <p:nvSpPr>
          <p:cNvPr id="8" name="Title 1">
            <a:extLst>
              <a:ext uri="{FF2B5EF4-FFF2-40B4-BE49-F238E27FC236}">
                <a16:creationId xmlns:a16="http://schemas.microsoft.com/office/drawing/2014/main" id="{182D9E95-ED90-9647-B206-5781A5DFE145}"/>
              </a:ext>
            </a:extLst>
          </p:cNvPr>
          <p:cNvSpPr>
            <a:spLocks noGrp="1"/>
          </p:cNvSpPr>
          <p:nvPr>
            <p:ph type="title"/>
          </p:nvPr>
        </p:nvSpPr>
        <p:spPr>
          <a:xfrm>
            <a:off x="0" y="0"/>
            <a:ext cx="9144000" cy="438150"/>
          </a:xfrm>
          <a:prstGeom prst="rect">
            <a:avLst/>
          </a:prstGeom>
          <a:solidFill>
            <a:srgbClr val="336600"/>
          </a:solidFill>
        </p:spPr>
        <p:txBody>
          <a:bodyPr wrap="none"/>
          <a:lstStyle/>
          <a:p>
            <a:pPr algn="l"/>
            <a:r>
              <a:rPr lang="ja-JP" altLang="en-US" sz="2000" dirty="0">
                <a:latin typeface="+mn-ea"/>
                <a:ea typeface="+mn-ea"/>
              </a:rPr>
              <a:t>４．本研究テーマに関する知財の状況  </a:t>
            </a:r>
            <a:r>
              <a:rPr lang="en-US" altLang="ja-JP" sz="1050" dirty="0"/>
              <a:t>【 4.</a:t>
            </a:r>
            <a:r>
              <a:rPr lang="ja-JP" altLang="en-US" sz="1050" dirty="0"/>
              <a:t>（２）は、</a:t>
            </a:r>
            <a:r>
              <a:rPr lang="ja-JP" altLang="en-US" sz="1050" b="1" dirty="0"/>
              <a:t>スライド１枚</a:t>
            </a:r>
            <a:r>
              <a:rPr lang="ja-JP" altLang="en-US" sz="1050" dirty="0"/>
              <a:t>で記述してください。（２）</a:t>
            </a:r>
            <a:r>
              <a:rPr lang="en-US" altLang="ja-JP" sz="1050" dirty="0"/>
              <a:t>-2</a:t>
            </a:r>
            <a:r>
              <a:rPr lang="ja-JP" altLang="en-US" sz="1050" dirty="0"/>
              <a:t>は別紙での提出も可とします。</a:t>
            </a:r>
            <a:r>
              <a:rPr lang="en-US" altLang="ja-JP" sz="1050" dirty="0"/>
              <a:t>】</a:t>
            </a:r>
            <a:endParaRPr lang="en-US" sz="1600" dirty="0">
              <a:latin typeface="+mn-ea"/>
              <a:ea typeface="+mn-ea"/>
            </a:endParaRPr>
          </a:p>
        </p:txBody>
      </p:sp>
      <p:sp>
        <p:nvSpPr>
          <p:cNvPr id="3" name="フッター プレースホルダー 13">
            <a:extLst>
              <a:ext uri="{FF2B5EF4-FFF2-40B4-BE49-F238E27FC236}">
                <a16:creationId xmlns:a16="http://schemas.microsoft.com/office/drawing/2014/main" id="{EE9D491A-39AF-A20D-FF5C-689AAD9EB348}"/>
              </a:ext>
            </a:extLst>
          </p:cNvPr>
          <p:cNvSpPr>
            <a:spLocks noGrp="1"/>
          </p:cNvSpPr>
          <p:nvPr>
            <p:ph type="ftr" sz="quarter" idx="11"/>
          </p:nvPr>
        </p:nvSpPr>
        <p:spPr>
          <a:xfrm>
            <a:off x="12162" y="6637938"/>
            <a:ext cx="3551726" cy="217608"/>
          </a:xfrm>
        </p:spPr>
        <p:txBody>
          <a:bodyPr/>
          <a:lstStyle/>
          <a:p>
            <a:r>
              <a:rPr lang="ja-JP" altLang="en-US" dirty="0"/>
              <a:t>「くすりのシリコンバレー</a:t>
            </a:r>
            <a:r>
              <a:rPr lang="en-US" altLang="ja-JP" dirty="0"/>
              <a:t>TOYAMA</a:t>
            </a:r>
            <a:r>
              <a:rPr lang="ja-JP" altLang="en-US" dirty="0"/>
              <a:t>」創造コンソーシアム</a:t>
            </a:r>
            <a:r>
              <a:rPr lang="en-US" altLang="ja-JP" dirty="0"/>
              <a:t>【</a:t>
            </a:r>
            <a:r>
              <a:rPr lang="ja-JP" altLang="en-US" sz="900" dirty="0">
                <a:solidFill>
                  <a:schemeClr val="tx1"/>
                </a:solidFill>
                <a:latin typeface="HGPｺﾞｼｯｸM" panose="020B0600000000000000" pitchFamily="50" charset="-128"/>
                <a:ea typeface="HGPｺﾞｼｯｸM" panose="020B0600000000000000" pitchFamily="50" charset="-128"/>
              </a:rPr>
              <a:t>Ｒ７</a:t>
            </a:r>
            <a:r>
              <a:rPr lang="ja-JP" altLang="en-US" dirty="0"/>
              <a:t>新規募集</a:t>
            </a:r>
            <a:r>
              <a:rPr lang="en-US" altLang="ja-JP" dirty="0"/>
              <a:t>】</a:t>
            </a:r>
            <a:endParaRPr lang="ja-JP" altLang="en-US" dirty="0"/>
          </a:p>
        </p:txBody>
      </p:sp>
      <p:sp>
        <p:nvSpPr>
          <p:cNvPr id="6" name="Rectangle 9">
            <a:extLst>
              <a:ext uri="{FF2B5EF4-FFF2-40B4-BE49-F238E27FC236}">
                <a16:creationId xmlns:a16="http://schemas.microsoft.com/office/drawing/2014/main" id="{01A76E74-C537-EAD6-B4DF-A8CB31E76E32}"/>
              </a:ext>
            </a:extLst>
          </p:cNvPr>
          <p:cNvSpPr/>
          <p:nvPr/>
        </p:nvSpPr>
        <p:spPr>
          <a:xfrm>
            <a:off x="39542" y="909792"/>
            <a:ext cx="9026251" cy="1798056"/>
          </a:xfrm>
          <a:prstGeom prst="rect">
            <a:avLst/>
          </a:prstGeom>
          <a:ln>
            <a:solidFill>
              <a:schemeClr val="tx1"/>
            </a:solidFill>
            <a:prstDash val="dash"/>
          </a:ln>
        </p:spPr>
        <p:txBody>
          <a:bodyPr wrap="square">
            <a:noAutofit/>
          </a:bodyPr>
          <a:lstStyle/>
          <a:p>
            <a:pPr marL="285750" indent="-285750">
              <a:buFont typeface="Arial" panose="020B0604020202020204" pitchFamily="34" charset="0"/>
              <a:buChar char="•"/>
            </a:pPr>
            <a:r>
              <a:rPr lang="ja-JP" altLang="en-US" sz="1050" dirty="0">
                <a:solidFill>
                  <a:srgbClr val="3399FF"/>
                </a:solidFill>
              </a:rPr>
              <a:t>箇条書きで記述してください。</a:t>
            </a:r>
            <a:endParaRPr lang="en-US" altLang="ja-JP" sz="1050" dirty="0">
              <a:solidFill>
                <a:srgbClr val="3399FF"/>
              </a:solidFill>
            </a:endParaRPr>
          </a:p>
        </p:txBody>
      </p:sp>
      <p:graphicFrame>
        <p:nvGraphicFramePr>
          <p:cNvPr id="11" name="表 10">
            <a:extLst>
              <a:ext uri="{FF2B5EF4-FFF2-40B4-BE49-F238E27FC236}">
                <a16:creationId xmlns:a16="http://schemas.microsoft.com/office/drawing/2014/main" id="{00B6C88A-0176-2AEE-9FB7-EE1FBA4F3ED4}"/>
              </a:ext>
            </a:extLst>
          </p:cNvPr>
          <p:cNvGraphicFramePr>
            <a:graphicFrameLocks noGrp="1"/>
          </p:cNvGraphicFramePr>
          <p:nvPr>
            <p:extLst>
              <p:ext uri="{D42A27DB-BD31-4B8C-83A1-F6EECF244321}">
                <p14:modId xmlns:p14="http://schemas.microsoft.com/office/powerpoint/2010/main" val="235275669"/>
              </p:ext>
            </p:extLst>
          </p:nvPr>
        </p:nvGraphicFramePr>
        <p:xfrm>
          <a:off x="58874" y="4362790"/>
          <a:ext cx="9026251" cy="2306570"/>
        </p:xfrm>
        <a:graphic>
          <a:graphicData uri="http://schemas.openxmlformats.org/drawingml/2006/table">
            <a:tbl>
              <a:tblPr firstRow="1" bandRow="1">
                <a:tableStyleId>{5940675A-B579-460E-94D1-54222C63F5DA}</a:tableStyleId>
              </a:tblPr>
              <a:tblGrid>
                <a:gridCol w="791331">
                  <a:extLst>
                    <a:ext uri="{9D8B030D-6E8A-4147-A177-3AD203B41FA5}">
                      <a16:colId xmlns:a16="http://schemas.microsoft.com/office/drawing/2014/main" val="3014140275"/>
                    </a:ext>
                  </a:extLst>
                </a:gridCol>
                <a:gridCol w="1881724">
                  <a:extLst>
                    <a:ext uri="{9D8B030D-6E8A-4147-A177-3AD203B41FA5}">
                      <a16:colId xmlns:a16="http://schemas.microsoft.com/office/drawing/2014/main" val="736113762"/>
                    </a:ext>
                  </a:extLst>
                </a:gridCol>
                <a:gridCol w="854319">
                  <a:extLst>
                    <a:ext uri="{9D8B030D-6E8A-4147-A177-3AD203B41FA5}">
                      <a16:colId xmlns:a16="http://schemas.microsoft.com/office/drawing/2014/main" val="561268725"/>
                    </a:ext>
                  </a:extLst>
                </a:gridCol>
                <a:gridCol w="985752">
                  <a:extLst>
                    <a:ext uri="{9D8B030D-6E8A-4147-A177-3AD203B41FA5}">
                      <a16:colId xmlns:a16="http://schemas.microsoft.com/office/drawing/2014/main" val="963079691"/>
                    </a:ext>
                  </a:extLst>
                </a:gridCol>
                <a:gridCol w="1152128">
                  <a:extLst>
                    <a:ext uri="{9D8B030D-6E8A-4147-A177-3AD203B41FA5}">
                      <a16:colId xmlns:a16="http://schemas.microsoft.com/office/drawing/2014/main" val="3019286942"/>
                    </a:ext>
                  </a:extLst>
                </a:gridCol>
                <a:gridCol w="425076">
                  <a:extLst>
                    <a:ext uri="{9D8B030D-6E8A-4147-A177-3AD203B41FA5}">
                      <a16:colId xmlns:a16="http://schemas.microsoft.com/office/drawing/2014/main" val="2526016070"/>
                    </a:ext>
                  </a:extLst>
                </a:gridCol>
                <a:gridCol w="1754296">
                  <a:extLst>
                    <a:ext uri="{9D8B030D-6E8A-4147-A177-3AD203B41FA5}">
                      <a16:colId xmlns:a16="http://schemas.microsoft.com/office/drawing/2014/main" val="855079882"/>
                    </a:ext>
                  </a:extLst>
                </a:gridCol>
                <a:gridCol w="1181625">
                  <a:extLst>
                    <a:ext uri="{9D8B030D-6E8A-4147-A177-3AD203B41FA5}">
                      <a16:colId xmlns:a16="http://schemas.microsoft.com/office/drawing/2014/main" val="2501540874"/>
                    </a:ext>
                  </a:extLst>
                </a:gridCol>
              </a:tblGrid>
              <a:tr h="321702">
                <a:tc>
                  <a:txBody>
                    <a:bodyPr/>
                    <a:lstStyle/>
                    <a:p>
                      <a:pPr algn="ctr"/>
                      <a:r>
                        <a:rPr kumimoji="1" lang="ja-JP" altLang="en-US" sz="750" dirty="0"/>
                        <a:t>出願状況または</a:t>
                      </a:r>
                      <a:endParaRPr kumimoji="1" lang="en-US" altLang="ja-JP" sz="750" dirty="0"/>
                    </a:p>
                    <a:p>
                      <a:pPr algn="ctr"/>
                      <a:r>
                        <a:rPr kumimoji="1" lang="ja-JP" altLang="en-US" sz="750" dirty="0"/>
                        <a:t>出願検討状況</a:t>
                      </a:r>
                    </a:p>
                  </a:txBody>
                  <a:tcPr marL="36000" marR="36000" marT="36000" marB="36000" anchor="ctr">
                    <a:solidFill>
                      <a:schemeClr val="bg1">
                        <a:lumMod val="85000"/>
                      </a:schemeClr>
                    </a:solidFill>
                  </a:tcPr>
                </a:tc>
                <a:tc>
                  <a:txBody>
                    <a:bodyPr/>
                    <a:lstStyle/>
                    <a:p>
                      <a:pPr algn="ctr"/>
                      <a:r>
                        <a:rPr kumimoji="1" lang="ja-JP" altLang="en-US" sz="750" dirty="0"/>
                        <a:t>発明の名称</a:t>
                      </a:r>
                    </a:p>
                  </a:txBody>
                  <a:tcPr marL="36000" marR="36000" marT="36000" marB="36000" anchor="ctr">
                    <a:solidFill>
                      <a:schemeClr val="bg1">
                        <a:lumMod val="85000"/>
                      </a:schemeClr>
                    </a:solidFill>
                  </a:tcPr>
                </a:tc>
                <a:tc>
                  <a:txBody>
                    <a:bodyPr/>
                    <a:lstStyle/>
                    <a:p>
                      <a:pPr algn="ctr"/>
                      <a:r>
                        <a:rPr kumimoji="1" lang="ja-JP" altLang="en-US" sz="750" dirty="0"/>
                        <a:t>出願国／状態</a:t>
                      </a:r>
                    </a:p>
                  </a:txBody>
                  <a:tcPr marL="36000" marR="36000" marT="36000" marB="36000" anchor="ctr">
                    <a:solidFill>
                      <a:schemeClr val="bg1">
                        <a:lumMod val="85000"/>
                      </a:schemeClr>
                    </a:solidFill>
                  </a:tcPr>
                </a:tc>
                <a:tc>
                  <a:txBody>
                    <a:bodyPr/>
                    <a:lstStyle/>
                    <a:p>
                      <a:pPr algn="ctr"/>
                      <a:r>
                        <a:rPr kumimoji="1" lang="ja-JP" altLang="en-US" sz="750" dirty="0"/>
                        <a:t>出願番号または</a:t>
                      </a:r>
                      <a:endParaRPr kumimoji="1" lang="en-US" altLang="ja-JP" sz="750" dirty="0"/>
                    </a:p>
                    <a:p>
                      <a:pPr algn="ctr"/>
                      <a:r>
                        <a:rPr kumimoji="1" lang="ja-JP" altLang="en-US" sz="750" dirty="0"/>
                        <a:t>登録番号</a:t>
                      </a:r>
                    </a:p>
                  </a:txBody>
                  <a:tcPr marL="36000" marR="36000" marT="36000" marB="36000" anchor="ctr">
                    <a:solidFill>
                      <a:schemeClr val="bg1">
                        <a:lumMod val="85000"/>
                      </a:schemeClr>
                    </a:solidFill>
                  </a:tcPr>
                </a:tc>
                <a:tc>
                  <a:txBody>
                    <a:bodyPr/>
                    <a:lstStyle/>
                    <a:p>
                      <a:pPr algn="ctr"/>
                      <a:r>
                        <a:rPr kumimoji="1" lang="ja-JP" altLang="en-US" sz="750" dirty="0"/>
                        <a:t>存続期間満了日</a:t>
                      </a:r>
                    </a:p>
                  </a:txBody>
                  <a:tcPr marL="36000" marR="36000" marT="36000" marB="36000" anchor="ctr">
                    <a:solidFill>
                      <a:schemeClr val="bg1">
                        <a:lumMod val="85000"/>
                      </a:schemeClr>
                    </a:solidFill>
                  </a:tcPr>
                </a:tc>
                <a:tc>
                  <a:txBody>
                    <a:bodyPr/>
                    <a:lstStyle/>
                    <a:p>
                      <a:pPr algn="ctr"/>
                      <a:r>
                        <a:rPr kumimoji="1" lang="ja-JP" altLang="en-US" sz="750" dirty="0"/>
                        <a:t>区分</a:t>
                      </a:r>
                    </a:p>
                  </a:txBody>
                  <a:tcPr marL="36000" marR="36000" marT="36000" marB="36000" anchor="ctr">
                    <a:solidFill>
                      <a:schemeClr val="bg1">
                        <a:lumMod val="85000"/>
                      </a:schemeClr>
                    </a:solidFill>
                  </a:tcPr>
                </a:tc>
                <a:tc>
                  <a:txBody>
                    <a:bodyPr/>
                    <a:lstStyle/>
                    <a:p>
                      <a:pPr algn="ctr"/>
                      <a:r>
                        <a:rPr kumimoji="1" lang="ja-JP" altLang="en-US" sz="750" dirty="0"/>
                        <a:t>共同出願人／共有権者</a:t>
                      </a:r>
                    </a:p>
                  </a:txBody>
                  <a:tcPr marL="36000" marR="36000" marT="36000" marB="36000" anchor="ctr">
                    <a:solidFill>
                      <a:schemeClr val="bg1">
                        <a:lumMod val="85000"/>
                      </a:schemeClr>
                    </a:solidFill>
                  </a:tcPr>
                </a:tc>
                <a:tc>
                  <a:txBody>
                    <a:bodyPr/>
                    <a:lstStyle/>
                    <a:p>
                      <a:pPr algn="ctr"/>
                      <a:r>
                        <a:rPr kumimoji="1" lang="ja-JP" altLang="en-US" sz="750" dirty="0"/>
                        <a:t>実施許諾／不実施補償の</a:t>
                      </a:r>
                      <a:endParaRPr kumimoji="1" lang="en-US" altLang="ja-JP" sz="750" dirty="0"/>
                    </a:p>
                    <a:p>
                      <a:pPr algn="ctr"/>
                      <a:r>
                        <a:rPr kumimoji="1" lang="ja-JP" altLang="en-US" sz="750" dirty="0"/>
                        <a:t>有無及びその相手先</a:t>
                      </a:r>
                    </a:p>
                  </a:txBody>
                  <a:tcPr marL="36000" marR="36000" marT="36000" marB="36000" anchor="ctr">
                    <a:solidFill>
                      <a:schemeClr val="bg1">
                        <a:lumMod val="85000"/>
                      </a:schemeClr>
                    </a:solidFill>
                  </a:tcPr>
                </a:tc>
                <a:extLst>
                  <a:ext uri="{0D108BD9-81ED-4DB2-BD59-A6C34878D82A}">
                    <a16:rowId xmlns:a16="http://schemas.microsoft.com/office/drawing/2014/main" val="2687138384"/>
                  </a:ext>
                </a:extLst>
              </a:tr>
              <a:tr h="496217">
                <a:tc>
                  <a:txBody>
                    <a:bodyPr/>
                    <a:lstStyle/>
                    <a:p>
                      <a:r>
                        <a:rPr kumimoji="1" lang="ja-JP" altLang="en-US" sz="800" dirty="0">
                          <a:solidFill>
                            <a:srgbClr val="3399FF"/>
                          </a:solidFill>
                          <a:latin typeface="ＭＳ ゴシック" panose="020B0609070205080204" pitchFamily="49" charset="-128"/>
                          <a:ea typeface="ＭＳ ゴシック" panose="020B0609070205080204" pitchFamily="49" charset="-128"/>
                        </a:rPr>
                        <a:t>出願済み</a:t>
                      </a:r>
                    </a:p>
                  </a:txBody>
                  <a:tcPr marL="36000" marR="36000" marT="36000" marB="36000"/>
                </a:tc>
                <a:tc>
                  <a:txBody>
                    <a:bodyPr/>
                    <a:lstStyle/>
                    <a:p>
                      <a:r>
                        <a:rPr kumimoji="1" lang="ja-JP" altLang="en-US" sz="800" dirty="0">
                          <a:solidFill>
                            <a:srgbClr val="3399FF"/>
                          </a:solidFill>
                          <a:latin typeface="ＭＳ ゴシック" panose="020B0609070205080204" pitchFamily="49" charset="-128"/>
                          <a:ea typeface="ＭＳ ゴシック" panose="020B0609070205080204" pitchFamily="49" charset="-128"/>
                        </a:rPr>
                        <a:t>○○○○○○○○○○○○○○○○○○○○○○○</a:t>
                      </a:r>
                    </a:p>
                  </a:txBody>
                  <a:tcPr marL="36000" marR="36000" marT="36000" marB="36000"/>
                </a:tc>
                <a:tc>
                  <a:txBody>
                    <a:bodyPr/>
                    <a:lstStyle/>
                    <a:p>
                      <a:r>
                        <a:rPr kumimoji="1" lang="ja-JP" altLang="en-US" sz="800" dirty="0">
                          <a:solidFill>
                            <a:srgbClr val="3399FF"/>
                          </a:solidFill>
                          <a:latin typeface="ＭＳ ゴシック" panose="020B0609070205080204" pitchFamily="49" charset="-128"/>
                          <a:ea typeface="ＭＳ ゴシック" panose="020B0609070205080204" pitchFamily="49" charset="-128"/>
                        </a:rPr>
                        <a:t>日本／係属中</a:t>
                      </a:r>
                    </a:p>
                  </a:txBody>
                  <a:tcPr marL="36000" marR="36000" marT="36000" marB="36000"/>
                </a:tc>
                <a:tc>
                  <a:txBody>
                    <a:bodyPr/>
                    <a:lstStyle/>
                    <a:p>
                      <a:r>
                        <a:rPr kumimoji="1" lang="ja-JP" altLang="en-US" sz="800" dirty="0">
                          <a:solidFill>
                            <a:srgbClr val="3399FF"/>
                          </a:solidFill>
                          <a:latin typeface="ＭＳ ゴシック" panose="020B0609070205080204" pitchFamily="49" charset="-128"/>
                          <a:ea typeface="ＭＳ ゴシック" panose="020B0609070205080204" pitchFamily="49" charset="-128"/>
                        </a:rPr>
                        <a:t>特願</a:t>
                      </a:r>
                      <a:r>
                        <a:rPr kumimoji="1" lang="en-US" altLang="ja-JP" sz="800" dirty="0">
                          <a:solidFill>
                            <a:srgbClr val="3399FF"/>
                          </a:solidFill>
                          <a:latin typeface="ＭＳ ゴシック" panose="020B0609070205080204" pitchFamily="49" charset="-128"/>
                          <a:ea typeface="ＭＳ ゴシック" panose="020B0609070205080204" pitchFamily="49" charset="-128"/>
                        </a:rPr>
                        <a:t>0000-00000</a:t>
                      </a:r>
                    </a:p>
                  </a:txBody>
                  <a:tcPr marL="36000" marR="36000" marT="36000" marB="36000"/>
                </a:tc>
                <a:tc>
                  <a:txBody>
                    <a:bodyPr/>
                    <a:lstStyle/>
                    <a:p>
                      <a:r>
                        <a:rPr kumimoji="1" lang="en-US" altLang="ja-JP" sz="800" dirty="0">
                          <a:solidFill>
                            <a:srgbClr val="3399FF"/>
                          </a:solidFill>
                          <a:latin typeface="ＭＳ ゴシック" panose="020B0609070205080204" pitchFamily="49" charset="-128"/>
                          <a:ea typeface="ＭＳ ゴシック" panose="020B0609070205080204" pitchFamily="49" charset="-128"/>
                        </a:rPr>
                        <a:t>20XX/XX/XX</a:t>
                      </a:r>
                      <a:endParaRPr kumimoji="1" lang="ja-JP" altLang="en-US" sz="800" dirty="0">
                        <a:solidFill>
                          <a:srgbClr val="3399FF"/>
                        </a:solidFill>
                        <a:latin typeface="ＭＳ ゴシック" panose="020B0609070205080204" pitchFamily="49" charset="-128"/>
                        <a:ea typeface="ＭＳ ゴシック" panose="020B0609070205080204" pitchFamily="49" charset="-128"/>
                      </a:endParaRPr>
                    </a:p>
                  </a:txBody>
                  <a:tcPr marL="36000" marR="36000" marT="36000" marB="36000"/>
                </a:tc>
                <a:tc>
                  <a:txBody>
                    <a:bodyPr/>
                    <a:lstStyle/>
                    <a:p>
                      <a:r>
                        <a:rPr kumimoji="1" lang="ja-JP" altLang="en-US" sz="800" dirty="0">
                          <a:solidFill>
                            <a:srgbClr val="3399FF"/>
                          </a:solidFill>
                          <a:latin typeface="ＭＳ ゴシック" panose="020B0609070205080204" pitchFamily="49" charset="-128"/>
                          <a:ea typeface="ＭＳ ゴシック" panose="020B0609070205080204" pitchFamily="49" charset="-128"/>
                        </a:rPr>
                        <a:t>②</a:t>
                      </a:r>
                    </a:p>
                  </a:txBody>
                  <a:tcPr marL="36000" marR="36000" marT="36000" marB="36000"/>
                </a:tc>
                <a:tc>
                  <a:txBody>
                    <a:bodyPr/>
                    <a:lstStyle/>
                    <a:p>
                      <a:r>
                        <a:rPr kumimoji="1" lang="ja-JP" altLang="en-US" sz="800" dirty="0">
                          <a:solidFill>
                            <a:srgbClr val="3399FF"/>
                          </a:solidFill>
                          <a:latin typeface="ＭＳ ゴシック" panose="020B0609070205080204" pitchFamily="49" charset="-128"/>
                          <a:ea typeface="ＭＳ ゴシック" panose="020B0609070205080204" pitchFamily="49" charset="-128"/>
                        </a:rPr>
                        <a:t>（株）○○○○○○○</a:t>
                      </a:r>
                    </a:p>
                  </a:txBody>
                  <a:tcPr marL="36000" marR="36000" marT="36000" marB="36000"/>
                </a:tc>
                <a:tc>
                  <a:txBody>
                    <a:bodyPr/>
                    <a:lstStyle/>
                    <a:p>
                      <a:r>
                        <a:rPr kumimoji="1" lang="ja-JP" altLang="en-US" sz="800" dirty="0">
                          <a:solidFill>
                            <a:srgbClr val="3399FF"/>
                          </a:solidFill>
                          <a:latin typeface="ＭＳ ゴシック" panose="020B0609070205080204" pitchFamily="49" charset="-128"/>
                          <a:ea typeface="ＭＳ ゴシック" panose="020B0609070205080204" pitchFamily="49" charset="-128"/>
                        </a:rPr>
                        <a:t>無し</a:t>
                      </a:r>
                    </a:p>
                  </a:txBody>
                  <a:tcPr marL="36000" marR="36000" marT="36000" marB="36000"/>
                </a:tc>
                <a:extLst>
                  <a:ext uri="{0D108BD9-81ED-4DB2-BD59-A6C34878D82A}">
                    <a16:rowId xmlns:a16="http://schemas.microsoft.com/office/drawing/2014/main" val="2103915115"/>
                  </a:ext>
                </a:extLst>
              </a:tr>
              <a:tr h="496217">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extLst>
                  <a:ext uri="{0D108BD9-81ED-4DB2-BD59-A6C34878D82A}">
                    <a16:rowId xmlns:a16="http://schemas.microsoft.com/office/drawing/2014/main" val="2785282896"/>
                  </a:ext>
                </a:extLst>
              </a:tr>
              <a:tr h="496217">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extLst>
                  <a:ext uri="{0D108BD9-81ED-4DB2-BD59-A6C34878D82A}">
                    <a16:rowId xmlns:a16="http://schemas.microsoft.com/office/drawing/2014/main" val="146090707"/>
                  </a:ext>
                </a:extLst>
              </a:tr>
              <a:tr h="496217">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tc>
                <a:extLst>
                  <a:ext uri="{0D108BD9-81ED-4DB2-BD59-A6C34878D82A}">
                    <a16:rowId xmlns:a16="http://schemas.microsoft.com/office/drawing/2014/main" val="1400094037"/>
                  </a:ext>
                </a:extLst>
              </a:tr>
            </a:tbl>
          </a:graphicData>
        </a:graphic>
      </p:graphicFrame>
      <p:sp>
        <p:nvSpPr>
          <p:cNvPr id="12" name="Rectangle 9">
            <a:extLst>
              <a:ext uri="{FF2B5EF4-FFF2-40B4-BE49-F238E27FC236}">
                <a16:creationId xmlns:a16="http://schemas.microsoft.com/office/drawing/2014/main" id="{3983D195-9F62-954F-A707-E78DCA4A268D}"/>
              </a:ext>
            </a:extLst>
          </p:cNvPr>
          <p:cNvSpPr/>
          <p:nvPr/>
        </p:nvSpPr>
        <p:spPr>
          <a:xfrm>
            <a:off x="52956" y="2894034"/>
            <a:ext cx="8983540" cy="1396151"/>
          </a:xfrm>
          <a:prstGeom prst="rect">
            <a:avLst/>
          </a:prstGeom>
          <a:noFill/>
          <a:ln>
            <a:noFill/>
          </a:ln>
        </p:spPr>
        <p:txBody>
          <a:bodyPr wrap="square" lIns="0" tIns="0" anchor="t" anchorCtr="0">
            <a:spAutoFit/>
          </a:bodyPr>
          <a:lstStyle/>
          <a:p>
            <a:pPr>
              <a:lnSpc>
                <a:spcPts val="1300"/>
              </a:lnSpc>
              <a:spcBef>
                <a:spcPts val="200"/>
              </a:spcBef>
              <a:spcAft>
                <a:spcPts val="200"/>
              </a:spcAft>
            </a:pPr>
            <a:r>
              <a:rPr lang="ja-JP" altLang="en-US" sz="1050" b="1" dirty="0">
                <a:latin typeface="+mn-ea"/>
              </a:rPr>
              <a:t>　　　（２）</a:t>
            </a:r>
            <a:r>
              <a:rPr lang="en-US" altLang="ja-JP" sz="1050" b="1" dirty="0">
                <a:latin typeface="+mn-ea"/>
              </a:rPr>
              <a:t>‐2</a:t>
            </a:r>
            <a:r>
              <a:rPr lang="ja-JP" altLang="en-US" sz="1050" b="1" dirty="0">
                <a:latin typeface="+mn-ea"/>
              </a:rPr>
              <a:t>．知的財産の状況リスト</a:t>
            </a:r>
            <a:r>
              <a:rPr lang="ja-JP" altLang="en-US" sz="900" dirty="0">
                <a:latin typeface="+mn-ea"/>
              </a:rPr>
              <a:t>　（以下について、リストに記述してください。）</a:t>
            </a:r>
            <a:endParaRPr lang="en-US" altLang="ja-JP" sz="900" dirty="0">
              <a:latin typeface="+mn-ea"/>
            </a:endParaRPr>
          </a:p>
          <a:p>
            <a:pPr marL="358775" indent="-179388">
              <a:lnSpc>
                <a:spcPts val="1300"/>
              </a:lnSpc>
              <a:spcBef>
                <a:spcPts val="200"/>
              </a:spcBef>
              <a:spcAft>
                <a:spcPts val="200"/>
              </a:spcAft>
              <a:buFont typeface="Arial" panose="020B0604020202020204" pitchFamily="34" charset="0"/>
              <a:buChar char="•"/>
            </a:pPr>
            <a:r>
              <a:rPr lang="ja-JP" altLang="en-US" sz="900" dirty="0">
                <a:latin typeface="+mn-ea"/>
              </a:rPr>
              <a:t>本研究テーマの研究成果に基づく知的財産権（出願済みのほか出願検討中のものも含む）</a:t>
            </a:r>
          </a:p>
          <a:p>
            <a:pPr marL="358775" indent="-179388">
              <a:lnSpc>
                <a:spcPts val="1300"/>
              </a:lnSpc>
              <a:spcBef>
                <a:spcPts val="200"/>
              </a:spcBef>
              <a:spcAft>
                <a:spcPts val="200"/>
              </a:spcAft>
              <a:buFont typeface="Arial" panose="020B0604020202020204" pitchFamily="34" charset="0"/>
              <a:buChar char="•"/>
            </a:pPr>
            <a:r>
              <a:rPr lang="ja-JP" altLang="en-US" sz="900" dirty="0">
                <a:latin typeface="+mn-ea"/>
              </a:rPr>
              <a:t>本研究テーマの研究代表者又は研究参画者が所属する機関が既に保有する知的財産権のうち、本研究テーマの実用化において実施許諾が必要と見込まれる知的財産権</a:t>
            </a:r>
            <a:endParaRPr lang="en-US" altLang="ja-JP" sz="900" dirty="0">
              <a:latin typeface="+mn-ea"/>
            </a:endParaRPr>
          </a:p>
          <a:p>
            <a:pPr marL="358775" indent="-179388">
              <a:lnSpc>
                <a:spcPts val="1300"/>
              </a:lnSpc>
              <a:spcBef>
                <a:spcPts val="200"/>
              </a:spcBef>
              <a:spcAft>
                <a:spcPts val="200"/>
              </a:spcAft>
              <a:buFont typeface="Arial" panose="020B0604020202020204" pitchFamily="34" charset="0"/>
              <a:buChar char="•"/>
            </a:pPr>
            <a:r>
              <a:rPr lang="ja-JP" altLang="en-US" sz="900" dirty="0">
                <a:latin typeface="+mn-ea"/>
              </a:rPr>
              <a:t>「区分」は以下の①～⑤から選択： </a:t>
            </a:r>
            <a:r>
              <a:rPr lang="ja-JP" altLang="en-US" sz="900" b="1" dirty="0">
                <a:latin typeface="+mn-ea"/>
              </a:rPr>
              <a:t>①</a:t>
            </a:r>
            <a:r>
              <a:rPr lang="ja-JP" altLang="en-US" sz="900" dirty="0">
                <a:latin typeface="+mn-ea"/>
              </a:rPr>
              <a:t>第三者の権利が存在しない知的財産権、</a:t>
            </a:r>
            <a:r>
              <a:rPr lang="ja-JP" altLang="en-US" sz="900" b="1" dirty="0">
                <a:latin typeface="+mn-ea"/>
              </a:rPr>
              <a:t>②</a:t>
            </a:r>
            <a:r>
              <a:rPr lang="ja-JP" altLang="ja-JP" sz="900" kern="0" dirty="0">
                <a:effectLst/>
                <a:latin typeface="+mn-ea"/>
                <a:cs typeface="Times New Roman" panose="02020603050405020304" pitchFamily="18" charset="0"/>
              </a:rPr>
              <a:t>第三者との共同特許出願又は共有特許権</a:t>
            </a:r>
            <a:r>
              <a:rPr lang="ja-JP" altLang="en-US" sz="900" kern="100" dirty="0">
                <a:effectLst/>
                <a:latin typeface="+mn-ea"/>
                <a:cs typeface="Times New Roman" panose="02020603050405020304" pitchFamily="18" charset="0"/>
              </a:rPr>
              <a:t>、</a:t>
            </a:r>
            <a:r>
              <a:rPr lang="ja-JP" altLang="en-US" sz="900" b="1" kern="100" dirty="0">
                <a:effectLst/>
                <a:latin typeface="+mn-ea"/>
                <a:cs typeface="Times New Roman" panose="02020603050405020304" pitchFamily="18" charset="0"/>
              </a:rPr>
              <a:t>③</a:t>
            </a:r>
            <a:r>
              <a:rPr lang="ja-JP" altLang="ja-JP" sz="900" kern="0" dirty="0">
                <a:effectLst/>
                <a:latin typeface="+mn-ea"/>
                <a:cs typeface="Times New Roman" panose="02020603050405020304" pitchFamily="18" charset="0"/>
              </a:rPr>
              <a:t>第三者に対して既に実施権が許諾されているか、又は実施権の許諾が契約上又は事実上予定されている特許出願又は特許権</a:t>
            </a:r>
            <a:r>
              <a:rPr lang="ja-JP" altLang="en-US" sz="900" kern="100" dirty="0">
                <a:effectLst/>
                <a:latin typeface="+mn-ea"/>
                <a:cs typeface="Times New Roman" panose="02020603050405020304" pitchFamily="18" charset="0"/>
              </a:rPr>
              <a:t>、</a:t>
            </a:r>
            <a:r>
              <a:rPr lang="ja-JP" altLang="en-US" sz="900" b="1" kern="100" dirty="0">
                <a:effectLst/>
                <a:latin typeface="+mn-ea"/>
                <a:cs typeface="Times New Roman" panose="02020603050405020304" pitchFamily="18" charset="0"/>
              </a:rPr>
              <a:t>④</a:t>
            </a:r>
            <a:r>
              <a:rPr lang="ja-JP" altLang="ja-JP" sz="900" kern="0" dirty="0">
                <a:effectLst/>
                <a:latin typeface="+mn-ea"/>
                <a:cs typeface="Times New Roman" panose="02020603050405020304" pitchFamily="18" charset="0"/>
              </a:rPr>
              <a:t>その他、</a:t>
            </a:r>
            <a:r>
              <a:rPr lang="ja-JP" altLang="en-US" sz="900" kern="0" dirty="0">
                <a:effectLst/>
                <a:latin typeface="+mn-ea"/>
                <a:cs typeface="Times New Roman" panose="02020603050405020304" pitchFamily="18" charset="0"/>
              </a:rPr>
              <a:t>②及び③</a:t>
            </a:r>
            <a:r>
              <a:rPr lang="ja-JP" altLang="ja-JP" sz="900" kern="0" dirty="0">
                <a:effectLst/>
                <a:latin typeface="+mn-ea"/>
                <a:cs typeface="Times New Roman" panose="02020603050405020304" pitchFamily="18" charset="0"/>
              </a:rPr>
              <a:t>に準じる権利が第三者に付与されている知的財産権</a:t>
            </a:r>
            <a:r>
              <a:rPr lang="ja-JP" altLang="en-US" sz="900" kern="100" dirty="0">
                <a:effectLst/>
                <a:latin typeface="+mn-ea"/>
                <a:cs typeface="Times New Roman" panose="02020603050405020304" pitchFamily="18" charset="0"/>
              </a:rPr>
              <a:t>、</a:t>
            </a:r>
            <a:r>
              <a:rPr lang="ja-JP" altLang="en-US" sz="900" b="1" kern="100" dirty="0">
                <a:effectLst/>
                <a:latin typeface="+mn-ea"/>
                <a:cs typeface="Times New Roman" panose="02020603050405020304" pitchFamily="18" charset="0"/>
              </a:rPr>
              <a:t>⑤</a:t>
            </a:r>
            <a:r>
              <a:rPr lang="ja-JP" altLang="ja-JP" sz="900" kern="0" dirty="0">
                <a:effectLst/>
                <a:latin typeface="+mn-ea"/>
                <a:cs typeface="Times New Roman" panose="02020603050405020304" pitchFamily="18" charset="0"/>
              </a:rPr>
              <a:t>第三者との契約により前記</a:t>
            </a:r>
            <a:r>
              <a:rPr lang="ja-JP" altLang="en-US" sz="900" kern="0" dirty="0">
                <a:latin typeface="+mn-ea"/>
                <a:cs typeface="Times New Roman" panose="02020603050405020304" pitchFamily="18" charset="0"/>
              </a:rPr>
              <a:t>②</a:t>
            </a:r>
            <a:r>
              <a:rPr lang="ja-JP" altLang="ja-JP" sz="900" kern="0" dirty="0">
                <a:effectLst/>
                <a:latin typeface="+mn-ea"/>
                <a:cs typeface="Times New Roman" panose="02020603050405020304" pitchFamily="18" charset="0"/>
              </a:rPr>
              <a:t>～</a:t>
            </a:r>
            <a:r>
              <a:rPr lang="ja-JP" altLang="en-US" sz="900" kern="0" dirty="0">
                <a:latin typeface="+mn-ea"/>
                <a:cs typeface="Times New Roman" panose="02020603050405020304" pitchFamily="18" charset="0"/>
              </a:rPr>
              <a:t>④</a:t>
            </a:r>
            <a:r>
              <a:rPr lang="ja-JP" altLang="ja-JP" sz="900" kern="0" dirty="0">
                <a:effectLst/>
                <a:latin typeface="+mn-ea"/>
                <a:cs typeface="Times New Roman" panose="02020603050405020304" pitchFamily="18" charset="0"/>
              </a:rPr>
              <a:t>に該当するか否か回答できない知的財産権</a:t>
            </a:r>
            <a:endParaRPr lang="en-US" altLang="ja-JP" sz="900" kern="0" dirty="0">
              <a:effectLst/>
              <a:latin typeface="+mn-ea"/>
              <a:cs typeface="Times New Roman" panose="02020603050405020304" pitchFamily="18" charset="0"/>
            </a:endParaRPr>
          </a:p>
          <a:p>
            <a:pPr marL="179387">
              <a:lnSpc>
                <a:spcPts val="1300"/>
              </a:lnSpc>
              <a:spcBef>
                <a:spcPts val="200"/>
              </a:spcBef>
              <a:spcAft>
                <a:spcPts val="200"/>
              </a:spcAft>
            </a:pPr>
            <a:r>
              <a:rPr lang="en-US" altLang="ja-JP" sz="900" kern="0" dirty="0">
                <a:highlight>
                  <a:srgbClr val="FFFF00"/>
                </a:highlight>
                <a:latin typeface="+mn-ea"/>
                <a:cs typeface="Times New Roman" panose="02020603050405020304" pitchFamily="18" charset="0"/>
              </a:rPr>
              <a:t>※ </a:t>
            </a:r>
            <a:r>
              <a:rPr lang="ja-JP" altLang="en-US" sz="900" u="sng" kern="0" dirty="0">
                <a:highlight>
                  <a:srgbClr val="FFFF00"/>
                </a:highlight>
                <a:latin typeface="+mn-ea"/>
                <a:cs typeface="Times New Roman" panose="02020603050405020304" pitchFamily="18" charset="0"/>
              </a:rPr>
              <a:t>この知的財産の状況リストは、提出前に必ず所属機関の事務局の確認を受けてください。</a:t>
            </a:r>
            <a:endParaRPr lang="ja-JP" altLang="en-US" sz="900" u="sng" dirty="0">
              <a:highlight>
                <a:srgbClr val="FFFF00"/>
              </a:highlight>
              <a:latin typeface="+mn-ea"/>
            </a:endParaRPr>
          </a:p>
        </p:txBody>
      </p:sp>
      <p:sp>
        <p:nvSpPr>
          <p:cNvPr id="13" name="テキスト ボックス 12">
            <a:extLst>
              <a:ext uri="{FF2B5EF4-FFF2-40B4-BE49-F238E27FC236}">
                <a16:creationId xmlns:a16="http://schemas.microsoft.com/office/drawing/2014/main" id="{216B2DF4-52F3-14FD-8548-2F7AC0670E13}"/>
              </a:ext>
            </a:extLst>
          </p:cNvPr>
          <p:cNvSpPr txBox="1"/>
          <p:nvPr/>
        </p:nvSpPr>
        <p:spPr>
          <a:xfrm>
            <a:off x="6141327" y="6674086"/>
            <a:ext cx="2805576" cy="215444"/>
          </a:xfrm>
          <a:prstGeom prst="rect">
            <a:avLst/>
          </a:prstGeom>
          <a:noFill/>
        </p:spPr>
        <p:txBody>
          <a:bodyPr wrap="none">
            <a:spAutoFit/>
          </a:bodyPr>
          <a:lstStyle/>
          <a:p>
            <a:r>
              <a:rPr lang="ja-JP" altLang="en-US" sz="800" dirty="0">
                <a:solidFill>
                  <a:srgbClr val="3399FF"/>
                </a:solidFill>
              </a:rPr>
              <a:t>※リストの欄が足りない場合は、別紙での提出も可とします。</a:t>
            </a:r>
          </a:p>
        </p:txBody>
      </p:sp>
    </p:spTree>
    <p:extLst>
      <p:ext uri="{BB962C8B-B14F-4D97-AF65-F5344CB8AC3E}">
        <p14:creationId xmlns:p14="http://schemas.microsoft.com/office/powerpoint/2010/main" val="2043205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0C0845-0A07-6F46-AE73-632049CA1AC8}"/>
              </a:ext>
            </a:extLst>
          </p:cNvPr>
          <p:cNvSpPr>
            <a:spLocks noGrp="1"/>
          </p:cNvSpPr>
          <p:nvPr>
            <p:ph type="sldNum" sz="quarter" idx="12"/>
          </p:nvPr>
        </p:nvSpPr>
        <p:spPr/>
        <p:txBody>
          <a:bodyPr/>
          <a:lstStyle/>
          <a:p>
            <a:fld id="{2F143BD1-2DB3-4352-8591-6DD94F4E97F2}" type="slidenum">
              <a:rPr kumimoji="1" lang="ja-JP" altLang="en-US" smtClean="0">
                <a:latin typeface="+mn-ea"/>
              </a:rPr>
              <a:t>10</a:t>
            </a:fld>
            <a:endParaRPr kumimoji="1" lang="ja-JP" altLang="en-US">
              <a:latin typeface="+mn-ea"/>
            </a:endParaRPr>
          </a:p>
        </p:txBody>
      </p:sp>
      <p:sp>
        <p:nvSpPr>
          <p:cNvPr id="8" name="Title 1">
            <a:extLst>
              <a:ext uri="{FF2B5EF4-FFF2-40B4-BE49-F238E27FC236}">
                <a16:creationId xmlns:a16="http://schemas.microsoft.com/office/drawing/2014/main" id="{182D9E95-ED90-9647-B206-5781A5DFE145}"/>
              </a:ext>
            </a:extLst>
          </p:cNvPr>
          <p:cNvSpPr>
            <a:spLocks noGrp="1"/>
          </p:cNvSpPr>
          <p:nvPr>
            <p:ph type="title"/>
          </p:nvPr>
        </p:nvSpPr>
        <p:spPr>
          <a:xfrm>
            <a:off x="0" y="0"/>
            <a:ext cx="9144000" cy="438150"/>
          </a:xfrm>
          <a:prstGeom prst="rect">
            <a:avLst/>
          </a:prstGeom>
          <a:solidFill>
            <a:srgbClr val="336600"/>
          </a:solidFill>
        </p:spPr>
        <p:txBody>
          <a:bodyPr/>
          <a:lstStyle/>
          <a:p>
            <a:pPr algn="l"/>
            <a:r>
              <a:rPr lang="ja-JP" altLang="en-US" sz="2000" dirty="0">
                <a:latin typeface="+mn-ea"/>
                <a:ea typeface="+mn-ea"/>
              </a:rPr>
              <a:t>５</a:t>
            </a:r>
            <a:r>
              <a:rPr lang="en-US" altLang="ja-JP" sz="2000" dirty="0">
                <a:latin typeface="+mn-ea"/>
                <a:ea typeface="+mn-ea"/>
              </a:rPr>
              <a:t>‐</a:t>
            </a:r>
            <a:r>
              <a:rPr lang="ja-JP" altLang="en-US" sz="2000" dirty="0">
                <a:latin typeface="+mn-ea"/>
                <a:ea typeface="+mn-ea"/>
              </a:rPr>
              <a:t>①．研究実施体制　</a:t>
            </a:r>
            <a:r>
              <a:rPr lang="en-US" altLang="ja-JP" sz="1050" dirty="0"/>
              <a:t>【</a:t>
            </a:r>
            <a:r>
              <a:rPr lang="ja-JP" altLang="en-US" sz="1050" b="1" dirty="0"/>
              <a:t>スライド１枚</a:t>
            </a:r>
            <a:r>
              <a:rPr lang="ja-JP" altLang="en-US" sz="1050" dirty="0"/>
              <a:t>で、研究参画者等との役割分担、連携・協力体制が分かるように図や表を用いて記述してください。</a:t>
            </a:r>
            <a:r>
              <a:rPr lang="en-US" altLang="ja-JP" sz="1050" dirty="0"/>
              <a:t>】</a:t>
            </a:r>
            <a:endParaRPr lang="en-US" sz="1600" dirty="0">
              <a:latin typeface="+mn-ea"/>
              <a:ea typeface="+mn-ea"/>
            </a:endParaRPr>
          </a:p>
        </p:txBody>
      </p:sp>
      <p:sp>
        <p:nvSpPr>
          <p:cNvPr id="3" name="フッター プレースホルダー 13">
            <a:extLst>
              <a:ext uri="{FF2B5EF4-FFF2-40B4-BE49-F238E27FC236}">
                <a16:creationId xmlns:a16="http://schemas.microsoft.com/office/drawing/2014/main" id="{01F9DBCD-B598-DA8E-FA2C-38AF670E7874}"/>
              </a:ext>
            </a:extLst>
          </p:cNvPr>
          <p:cNvSpPr>
            <a:spLocks noGrp="1"/>
          </p:cNvSpPr>
          <p:nvPr>
            <p:ph type="ftr" sz="quarter" idx="11"/>
          </p:nvPr>
        </p:nvSpPr>
        <p:spPr>
          <a:xfrm>
            <a:off x="12162" y="6637938"/>
            <a:ext cx="3551726" cy="217608"/>
          </a:xfrm>
        </p:spPr>
        <p:txBody>
          <a:bodyPr/>
          <a:lstStyle/>
          <a:p>
            <a:r>
              <a:rPr lang="ja-JP" altLang="en-US" dirty="0"/>
              <a:t>「くすりのシリコンバレー</a:t>
            </a:r>
            <a:r>
              <a:rPr lang="en-US" altLang="ja-JP" dirty="0"/>
              <a:t>TOYAMA</a:t>
            </a:r>
            <a:r>
              <a:rPr lang="ja-JP" altLang="en-US" dirty="0"/>
              <a:t>」創造コンソーシアム</a:t>
            </a:r>
            <a:r>
              <a:rPr lang="en-US" altLang="ja-JP" dirty="0"/>
              <a:t>【</a:t>
            </a:r>
            <a:r>
              <a:rPr lang="ja-JP" altLang="en-US" sz="900" dirty="0">
                <a:solidFill>
                  <a:schemeClr val="tx1"/>
                </a:solidFill>
                <a:latin typeface="HGPｺﾞｼｯｸM" panose="020B0600000000000000" pitchFamily="50" charset="-128"/>
                <a:ea typeface="HGPｺﾞｼｯｸM" panose="020B0600000000000000" pitchFamily="50" charset="-128"/>
              </a:rPr>
              <a:t>Ｒ７</a:t>
            </a:r>
            <a:r>
              <a:rPr lang="ja-JP" altLang="en-US" dirty="0"/>
              <a:t>新規募集</a:t>
            </a:r>
            <a:r>
              <a:rPr lang="en-US" altLang="ja-JP" dirty="0"/>
              <a:t>】</a:t>
            </a:r>
            <a:endParaRPr lang="ja-JP" altLang="en-US" dirty="0"/>
          </a:p>
        </p:txBody>
      </p:sp>
    </p:spTree>
    <p:extLst>
      <p:ext uri="{BB962C8B-B14F-4D97-AF65-F5344CB8AC3E}">
        <p14:creationId xmlns:p14="http://schemas.microsoft.com/office/powerpoint/2010/main" val="2307536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185575620"/>
              </p:ext>
            </p:extLst>
          </p:nvPr>
        </p:nvGraphicFramePr>
        <p:xfrm>
          <a:off x="539552" y="2203683"/>
          <a:ext cx="8280920" cy="3745597"/>
        </p:xfrm>
        <a:graphic>
          <a:graphicData uri="http://schemas.openxmlformats.org/drawingml/2006/table">
            <a:tbl>
              <a:tblPr firstRow="1" bandRow="1">
                <a:tableStyleId>{5940675A-B579-460E-94D1-54222C63F5DA}</a:tableStyleId>
              </a:tblPr>
              <a:tblGrid>
                <a:gridCol w="381013">
                  <a:extLst>
                    <a:ext uri="{9D8B030D-6E8A-4147-A177-3AD203B41FA5}">
                      <a16:colId xmlns:a16="http://schemas.microsoft.com/office/drawing/2014/main" val="3208790716"/>
                    </a:ext>
                  </a:extLst>
                </a:gridCol>
                <a:gridCol w="1995251">
                  <a:extLst>
                    <a:ext uri="{9D8B030D-6E8A-4147-A177-3AD203B41FA5}">
                      <a16:colId xmlns:a16="http://schemas.microsoft.com/office/drawing/2014/main" val="1992484579"/>
                    </a:ext>
                  </a:extLst>
                </a:gridCol>
                <a:gridCol w="2016224">
                  <a:extLst>
                    <a:ext uri="{9D8B030D-6E8A-4147-A177-3AD203B41FA5}">
                      <a16:colId xmlns:a16="http://schemas.microsoft.com/office/drawing/2014/main" val="2622760898"/>
                    </a:ext>
                  </a:extLst>
                </a:gridCol>
                <a:gridCol w="1944216">
                  <a:extLst>
                    <a:ext uri="{9D8B030D-6E8A-4147-A177-3AD203B41FA5}">
                      <a16:colId xmlns:a16="http://schemas.microsoft.com/office/drawing/2014/main" val="530087075"/>
                    </a:ext>
                  </a:extLst>
                </a:gridCol>
                <a:gridCol w="1944216">
                  <a:extLst>
                    <a:ext uri="{9D8B030D-6E8A-4147-A177-3AD203B41FA5}">
                      <a16:colId xmlns:a16="http://schemas.microsoft.com/office/drawing/2014/main" val="2507876896"/>
                    </a:ext>
                  </a:extLst>
                </a:gridCol>
              </a:tblGrid>
              <a:tr h="3745597">
                <a:tc>
                  <a:txBody>
                    <a:bodyPr/>
                    <a:lstStyle/>
                    <a:p>
                      <a:pPr algn="ctr"/>
                      <a:r>
                        <a:rPr kumimoji="1" lang="ja-JP" altLang="en-US" sz="1100" dirty="0"/>
                        <a:t>計　　画</a:t>
                      </a:r>
                    </a:p>
                  </a:txBody>
                  <a:tcPr vert="eaVert" anchor="ctr">
                    <a:noFill/>
                  </a:tcPr>
                </a:tc>
                <a:tc>
                  <a:txBody>
                    <a:bodyPr/>
                    <a:lstStyle/>
                    <a:p>
                      <a:endParaRPr kumimoji="1" lang="ja-JP" altLang="en-US" sz="1100" dirty="0"/>
                    </a:p>
                  </a:txBody>
                  <a:tcPr>
                    <a:noFill/>
                  </a:tcPr>
                </a:tc>
                <a:tc>
                  <a:txBody>
                    <a:bodyPr/>
                    <a:lstStyle/>
                    <a:p>
                      <a:endParaRPr kumimoji="1" lang="ja-JP" altLang="en-US" sz="1100" dirty="0"/>
                    </a:p>
                  </a:txBody>
                  <a:tcPr>
                    <a:noFill/>
                  </a:tcPr>
                </a:tc>
                <a:tc>
                  <a:txBody>
                    <a:bodyPr/>
                    <a:lstStyle/>
                    <a:p>
                      <a:endParaRPr kumimoji="1" lang="ja-JP" altLang="en-US" sz="1100" dirty="0"/>
                    </a:p>
                  </a:txBody>
                  <a:tcPr>
                    <a:noFill/>
                  </a:tcPr>
                </a:tc>
                <a:tc>
                  <a:txBody>
                    <a:bodyPr/>
                    <a:lstStyle/>
                    <a:p>
                      <a:endParaRPr kumimoji="1" lang="ja-JP" altLang="en-US" sz="1100" dirty="0"/>
                    </a:p>
                  </a:txBody>
                  <a:tcPr>
                    <a:noFill/>
                  </a:tcPr>
                </a:tc>
                <a:extLst>
                  <a:ext uri="{0D108BD9-81ED-4DB2-BD59-A6C34878D82A}">
                    <a16:rowId xmlns:a16="http://schemas.microsoft.com/office/drawing/2014/main" val="1850962535"/>
                  </a:ext>
                </a:extLst>
              </a:tr>
            </a:tbl>
          </a:graphicData>
        </a:graphic>
      </p:graphicFrame>
      <p:sp>
        <p:nvSpPr>
          <p:cNvPr id="4" name="Slide Number Placeholder 3">
            <a:extLst>
              <a:ext uri="{FF2B5EF4-FFF2-40B4-BE49-F238E27FC236}">
                <a16:creationId xmlns:a16="http://schemas.microsoft.com/office/drawing/2014/main" id="{630C0845-0A07-6F46-AE73-632049CA1AC8}"/>
              </a:ext>
            </a:extLst>
          </p:cNvPr>
          <p:cNvSpPr>
            <a:spLocks noGrp="1"/>
          </p:cNvSpPr>
          <p:nvPr>
            <p:ph type="sldNum" sz="quarter" idx="12"/>
          </p:nvPr>
        </p:nvSpPr>
        <p:spPr/>
        <p:txBody>
          <a:bodyPr/>
          <a:lstStyle/>
          <a:p>
            <a:fld id="{2F143BD1-2DB3-4352-8591-6DD94F4E97F2}" type="slidenum">
              <a:rPr kumimoji="1" lang="ja-JP" altLang="en-US" smtClean="0">
                <a:latin typeface="+mn-ea"/>
              </a:rPr>
              <a:t>11</a:t>
            </a:fld>
            <a:endParaRPr kumimoji="1" lang="ja-JP" altLang="en-US">
              <a:latin typeface="+mn-ea"/>
            </a:endParaRPr>
          </a:p>
        </p:txBody>
      </p:sp>
      <p:sp>
        <p:nvSpPr>
          <p:cNvPr id="8" name="Title 1">
            <a:extLst>
              <a:ext uri="{FF2B5EF4-FFF2-40B4-BE49-F238E27FC236}">
                <a16:creationId xmlns:a16="http://schemas.microsoft.com/office/drawing/2014/main" id="{182D9E95-ED90-9647-B206-5781A5DFE145}"/>
              </a:ext>
            </a:extLst>
          </p:cNvPr>
          <p:cNvSpPr>
            <a:spLocks noGrp="1"/>
          </p:cNvSpPr>
          <p:nvPr>
            <p:ph type="title"/>
          </p:nvPr>
        </p:nvSpPr>
        <p:spPr>
          <a:xfrm>
            <a:off x="0" y="0"/>
            <a:ext cx="9144000" cy="438150"/>
          </a:xfrm>
          <a:prstGeom prst="rect">
            <a:avLst/>
          </a:prstGeom>
          <a:solidFill>
            <a:srgbClr val="336600"/>
          </a:solidFill>
        </p:spPr>
        <p:txBody>
          <a:bodyPr/>
          <a:lstStyle/>
          <a:p>
            <a:pPr algn="l"/>
            <a:r>
              <a:rPr lang="ja-JP" altLang="en-US" sz="2000" dirty="0">
                <a:latin typeface="+mn-ea"/>
                <a:ea typeface="+mn-ea"/>
              </a:rPr>
              <a:t>５</a:t>
            </a:r>
            <a:r>
              <a:rPr lang="en-US" altLang="ja-JP" sz="2000" dirty="0">
                <a:latin typeface="+mn-ea"/>
                <a:ea typeface="+mn-ea"/>
              </a:rPr>
              <a:t>‐</a:t>
            </a:r>
            <a:r>
              <a:rPr lang="ja-JP" altLang="en-US" sz="2000" dirty="0">
                <a:latin typeface="+mn-ea"/>
                <a:ea typeface="+mn-ea"/>
              </a:rPr>
              <a:t>②．現時点で想定する事業化への開発段階フロー　</a:t>
            </a:r>
            <a:r>
              <a:rPr lang="en-US" altLang="ja-JP" sz="1050" dirty="0"/>
              <a:t>【</a:t>
            </a:r>
            <a:r>
              <a:rPr lang="ja-JP" altLang="en-US" sz="1050" b="1" dirty="0"/>
              <a:t>スライド１枚</a:t>
            </a:r>
            <a:r>
              <a:rPr lang="ja-JP" altLang="en-US" sz="1050" dirty="0"/>
              <a:t>で記述してください。</a:t>
            </a:r>
            <a:r>
              <a:rPr lang="en-US" altLang="ja-JP" sz="1050" dirty="0"/>
              <a:t>】</a:t>
            </a:r>
            <a:endParaRPr lang="en-US" sz="1600" dirty="0">
              <a:latin typeface="+mn-ea"/>
              <a:ea typeface="+mn-ea"/>
            </a:endParaRPr>
          </a:p>
        </p:txBody>
      </p:sp>
      <p:sp>
        <p:nvSpPr>
          <p:cNvPr id="11" name="右矢印 10"/>
          <p:cNvSpPr/>
          <p:nvPr/>
        </p:nvSpPr>
        <p:spPr>
          <a:xfrm>
            <a:off x="1526220" y="2707012"/>
            <a:ext cx="1576641" cy="652920"/>
          </a:xfrm>
          <a:prstGeom prst="rightArrow">
            <a:avLst>
              <a:gd name="adj1" fmla="val 72527"/>
              <a:gd name="adj2" fmla="val 25499"/>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r>
              <a:rPr lang="ja-JP" altLang="en-US" sz="900" dirty="0">
                <a:solidFill>
                  <a:prstClr val="black"/>
                </a:solidFill>
                <a:latin typeface="ＭＳ Ｐゴシック" panose="020B0600070205080204" pitchFamily="50" charset="-128"/>
              </a:rPr>
              <a:t>（例）創</a:t>
            </a:r>
            <a:r>
              <a:rPr lang="ja-JP" altLang="en-US" sz="900" dirty="0">
                <a:solidFill>
                  <a:prstClr val="black"/>
                </a:solidFill>
                <a:latin typeface="ＭＳ Ｐゴシック" panose="020B0600070205080204" pitchFamily="50" charset="-128"/>
                <a:ea typeface="ＭＳ Ｐゴシック" panose="020B0600070205080204" pitchFamily="50" charset="-128"/>
              </a:rPr>
              <a:t>薬基盤研究</a:t>
            </a:r>
            <a:endParaRPr lang="en-US" altLang="ja-JP" sz="900" dirty="0">
              <a:solidFill>
                <a:prstClr val="black"/>
              </a:solidFill>
              <a:latin typeface="ＭＳ Ｐゴシック" panose="020B0600070205080204" pitchFamily="50" charset="-128"/>
              <a:ea typeface="ＭＳ Ｐゴシック" panose="020B0600070205080204" pitchFamily="50" charset="-128"/>
            </a:endParaRPr>
          </a:p>
          <a:p>
            <a:pPr lvl="0"/>
            <a:r>
              <a:rPr kumimoji="1" lang="ja-JP" altLang="en-US" sz="900" dirty="0">
                <a:solidFill>
                  <a:prstClr val="black"/>
                </a:solidFill>
                <a:latin typeface="ＭＳ Ｐゴシック" panose="020B0600070205080204" pitchFamily="50" charset="-128"/>
                <a:ea typeface="ＭＳ Ｐゴシック" panose="020B0600070205080204" pitchFamily="50" charset="-128"/>
              </a:rPr>
              <a:t>～</a:t>
            </a:r>
            <a:r>
              <a:rPr kumimoji="1" lang="en-US" altLang="ja-JP" sz="900" dirty="0">
                <a:solidFill>
                  <a:prstClr val="black"/>
                </a:solidFill>
                <a:latin typeface="ＭＳ Ｐゴシック" panose="020B0600070205080204" pitchFamily="50" charset="-128"/>
                <a:ea typeface="ＭＳ Ｐゴシック" panose="020B0600070205080204" pitchFamily="50" charset="-128"/>
              </a:rPr>
              <a:t>2020.</a:t>
            </a:r>
          </a:p>
        </p:txBody>
      </p:sp>
      <p:sp>
        <p:nvSpPr>
          <p:cNvPr id="12" name="右矢印 11"/>
          <p:cNvSpPr/>
          <p:nvPr/>
        </p:nvSpPr>
        <p:spPr>
          <a:xfrm>
            <a:off x="2663408" y="3485908"/>
            <a:ext cx="1404536" cy="652920"/>
          </a:xfrm>
          <a:prstGeom prst="rightArrow">
            <a:avLst>
              <a:gd name="adj1" fmla="val 71268"/>
              <a:gd name="adj2" fmla="val 27733"/>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r>
              <a:rPr lang="ja-JP" altLang="en-US" sz="900" dirty="0">
                <a:solidFill>
                  <a:prstClr val="black"/>
                </a:solidFill>
                <a:latin typeface="ＭＳ Ｐゴシック" panose="020B0600070205080204" pitchFamily="50" charset="-128"/>
              </a:rPr>
              <a:t>（例）</a:t>
            </a:r>
            <a:r>
              <a:rPr kumimoji="1" lang="ja-JP" altLang="en-US" sz="900" dirty="0">
                <a:solidFill>
                  <a:prstClr val="black"/>
                </a:solidFill>
                <a:latin typeface="ＭＳ Ｐゴシック" panose="020B0600070205080204" pitchFamily="50" charset="-128"/>
                <a:ea typeface="ＭＳ Ｐゴシック" panose="020B0600070205080204" pitchFamily="50" charset="-128"/>
              </a:rPr>
              <a:t>動物での効果評価</a:t>
            </a:r>
            <a:endParaRPr kumimoji="1" lang="en-US" altLang="ja-JP" sz="900" dirty="0">
              <a:solidFill>
                <a:prstClr val="black"/>
              </a:solidFill>
              <a:latin typeface="ＭＳ Ｐゴシック" panose="020B0600070205080204" pitchFamily="50" charset="-128"/>
              <a:ea typeface="ＭＳ Ｐゴシック" panose="020B0600070205080204" pitchFamily="50" charset="-128"/>
            </a:endParaRPr>
          </a:p>
          <a:p>
            <a:pPr lvl="0"/>
            <a:r>
              <a:rPr kumimoji="1" lang="ja-JP" altLang="en-US" sz="900" dirty="0">
                <a:solidFill>
                  <a:prstClr val="black"/>
                </a:solidFill>
                <a:latin typeface="ＭＳ Ｐゴシック" panose="020B0600070205080204" pitchFamily="50" charset="-128"/>
                <a:ea typeface="ＭＳ Ｐゴシック" panose="020B0600070205080204" pitchFamily="50" charset="-128"/>
              </a:rPr>
              <a:t>～</a:t>
            </a:r>
            <a:r>
              <a:rPr kumimoji="1" lang="en-US" altLang="ja-JP" sz="900" dirty="0">
                <a:solidFill>
                  <a:prstClr val="black"/>
                </a:solidFill>
                <a:latin typeface="ＭＳ Ｐゴシック" panose="020B0600070205080204" pitchFamily="50" charset="-128"/>
                <a:ea typeface="ＭＳ Ｐゴシック" panose="020B0600070205080204" pitchFamily="50" charset="-128"/>
              </a:rPr>
              <a:t>2021</a:t>
            </a:r>
          </a:p>
        </p:txBody>
      </p:sp>
      <p:sp>
        <p:nvSpPr>
          <p:cNvPr id="13" name="正方形/長方形 12"/>
          <p:cNvSpPr/>
          <p:nvPr/>
        </p:nvSpPr>
        <p:spPr>
          <a:xfrm>
            <a:off x="899593" y="1597255"/>
            <a:ext cx="7920880" cy="288031"/>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開発段階</a:t>
            </a:r>
          </a:p>
        </p:txBody>
      </p:sp>
      <p:sp>
        <p:nvSpPr>
          <p:cNvPr id="14" name="右矢印 13"/>
          <p:cNvSpPr/>
          <p:nvPr/>
        </p:nvSpPr>
        <p:spPr>
          <a:xfrm>
            <a:off x="551371" y="579806"/>
            <a:ext cx="413510" cy="260107"/>
          </a:xfrm>
          <a:prstGeom prst="rightArrow">
            <a:avLst>
              <a:gd name="adj1" fmla="val 50000"/>
              <a:gd name="adj2" fmla="val 44358"/>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endParaRPr kumimoji="1" lang="en-US" altLang="ja-JP" sz="969" dirty="0">
              <a:solidFill>
                <a:schemeClr val="tx1"/>
              </a:solidFill>
              <a:latin typeface="ＭＳ Ｐゴシック" panose="020B0600070205080204" pitchFamily="50" charset="-128"/>
              <a:ea typeface="ＭＳ Ｐゴシック" panose="020B0600070205080204" pitchFamily="50" charset="-128"/>
            </a:endParaRPr>
          </a:p>
        </p:txBody>
      </p:sp>
      <p:sp>
        <p:nvSpPr>
          <p:cNvPr id="15" name="右矢印 14"/>
          <p:cNvSpPr/>
          <p:nvPr/>
        </p:nvSpPr>
        <p:spPr>
          <a:xfrm>
            <a:off x="546283" y="923528"/>
            <a:ext cx="413510" cy="260107"/>
          </a:xfrm>
          <a:prstGeom prst="rightArrow">
            <a:avLst>
              <a:gd name="adj1" fmla="val 50000"/>
              <a:gd name="adj2" fmla="val 44358"/>
            </a:avLst>
          </a:prstGeom>
          <a:solidFill>
            <a:srgbClr val="66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endParaRPr kumimoji="1" lang="en-US" altLang="ja-JP" sz="969" dirty="0">
              <a:solidFill>
                <a:schemeClr val="tx1"/>
              </a:solidFill>
              <a:latin typeface="ＭＳ Ｐゴシック" panose="020B0600070205080204" pitchFamily="50" charset="-128"/>
              <a:ea typeface="ＭＳ Ｐゴシック" panose="020B0600070205080204" pitchFamily="50" charset="-128"/>
            </a:endParaRPr>
          </a:p>
        </p:txBody>
      </p:sp>
      <p:sp>
        <p:nvSpPr>
          <p:cNvPr id="16" name="正方形/長方形 15"/>
          <p:cNvSpPr/>
          <p:nvPr/>
        </p:nvSpPr>
        <p:spPr>
          <a:xfrm>
            <a:off x="978331" y="620688"/>
            <a:ext cx="1851789" cy="246221"/>
          </a:xfrm>
          <a:prstGeom prst="rect">
            <a:avLst/>
          </a:prstGeom>
        </p:spPr>
        <p:txBody>
          <a:bodyPr wrap="none">
            <a:spAutoFit/>
          </a:bodyPr>
          <a:lstStyle/>
          <a:p>
            <a:r>
              <a:rPr kumimoji="1" lang="ja-JP" altLang="en-US" sz="1000" dirty="0">
                <a:latin typeface="ＭＳ Ｐゴシック" panose="020B0600070205080204" pitchFamily="50" charset="-128"/>
                <a:ea typeface="ＭＳ Ｐゴシック" panose="020B0600070205080204" pitchFamily="50" charset="-128"/>
              </a:rPr>
              <a:t>（黄色矢印）大学主体の取組み</a:t>
            </a:r>
            <a:endParaRPr lang="ja-JP" altLang="en-US" sz="1000" dirty="0"/>
          </a:p>
        </p:txBody>
      </p:sp>
      <p:sp>
        <p:nvSpPr>
          <p:cNvPr id="17" name="正方形/長方形 16"/>
          <p:cNvSpPr/>
          <p:nvPr/>
        </p:nvSpPr>
        <p:spPr>
          <a:xfrm>
            <a:off x="978331" y="980728"/>
            <a:ext cx="2565126" cy="246221"/>
          </a:xfrm>
          <a:prstGeom prst="rect">
            <a:avLst/>
          </a:prstGeom>
        </p:spPr>
        <p:txBody>
          <a:bodyPr wrap="none">
            <a:spAutoFit/>
          </a:bodyPr>
          <a:lstStyle/>
          <a:p>
            <a:r>
              <a:rPr kumimoji="1" lang="ja-JP" altLang="en-US" sz="1000" dirty="0">
                <a:latin typeface="ＭＳ Ｐゴシック" panose="020B0600070205080204" pitchFamily="50" charset="-128"/>
                <a:ea typeface="ＭＳ Ｐゴシック" panose="020B0600070205080204" pitchFamily="50" charset="-128"/>
              </a:rPr>
              <a:t>（水色矢印）事業化を担う企業主体の取組み</a:t>
            </a:r>
            <a:endParaRPr lang="ja-JP" altLang="en-US" sz="1000" dirty="0"/>
          </a:p>
        </p:txBody>
      </p:sp>
      <p:sp>
        <p:nvSpPr>
          <p:cNvPr id="18" name="右矢印 19">
            <a:extLst>
              <a:ext uri="{FF2B5EF4-FFF2-40B4-BE49-F238E27FC236}">
                <a16:creationId xmlns:a16="http://schemas.microsoft.com/office/drawing/2014/main" id="{9FD5CEFD-A73B-4DB2-9A64-8B6191DF569D}"/>
              </a:ext>
            </a:extLst>
          </p:cNvPr>
          <p:cNvSpPr/>
          <p:nvPr/>
        </p:nvSpPr>
        <p:spPr>
          <a:xfrm>
            <a:off x="4365013" y="4152080"/>
            <a:ext cx="936104" cy="557435"/>
          </a:xfrm>
          <a:prstGeom prst="rightArrow">
            <a:avLst>
              <a:gd name="adj1" fmla="val 68483"/>
              <a:gd name="adj2" fmla="val 44358"/>
            </a:avLst>
          </a:prstGeom>
          <a:solidFill>
            <a:srgbClr val="66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r>
              <a:rPr lang="ja-JP" altLang="en-US" sz="1000" dirty="0">
                <a:solidFill>
                  <a:prstClr val="black"/>
                </a:solidFill>
                <a:latin typeface="ＭＳ Ｐゴシック" panose="020B0600070205080204" pitchFamily="50" charset="-128"/>
              </a:rPr>
              <a:t>（例）</a:t>
            </a:r>
            <a:r>
              <a:rPr kumimoji="1" lang="ja-JP" altLang="en-US" sz="969" dirty="0">
                <a:solidFill>
                  <a:schemeClr val="tx1"/>
                </a:solidFill>
                <a:latin typeface="ＭＳ Ｐゴシック" panose="020B0600070205080204" pitchFamily="50" charset="-128"/>
                <a:ea typeface="ＭＳ Ｐゴシック" panose="020B0600070205080204" pitchFamily="50" charset="-128"/>
              </a:rPr>
              <a:t>製剤開発</a:t>
            </a:r>
            <a:endParaRPr kumimoji="1" lang="en-US" altLang="ja-JP" sz="969"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969" dirty="0">
                <a:solidFill>
                  <a:schemeClr val="tx1"/>
                </a:solidFill>
                <a:latin typeface="ＭＳ Ｐゴシック" panose="020B0600070205080204" pitchFamily="50" charset="-128"/>
                <a:ea typeface="ＭＳ Ｐゴシック" panose="020B0600070205080204" pitchFamily="50" charset="-128"/>
              </a:rPr>
              <a:t>～</a:t>
            </a:r>
            <a:r>
              <a:rPr kumimoji="1" lang="en-US" altLang="ja-JP" sz="969" dirty="0">
                <a:solidFill>
                  <a:schemeClr val="tx1"/>
                </a:solidFill>
                <a:latin typeface="ＭＳ Ｐゴシック" panose="020B0600070205080204" pitchFamily="50" charset="-128"/>
                <a:ea typeface="ＭＳ Ｐゴシック" panose="020B0600070205080204" pitchFamily="50" charset="-128"/>
              </a:rPr>
              <a:t>2022</a:t>
            </a:r>
            <a:endParaRPr kumimoji="1" lang="ja-JP" altLang="en-US" sz="969" dirty="0">
              <a:solidFill>
                <a:schemeClr val="tx1"/>
              </a:solidFill>
              <a:latin typeface="ＭＳ Ｐゴシック" panose="020B0600070205080204" pitchFamily="50" charset="-128"/>
              <a:ea typeface="ＭＳ Ｐゴシック" panose="020B0600070205080204" pitchFamily="50" charset="-128"/>
            </a:endParaRPr>
          </a:p>
        </p:txBody>
      </p:sp>
      <p:sp>
        <p:nvSpPr>
          <p:cNvPr id="19" name="右矢印 16">
            <a:extLst>
              <a:ext uri="{FF2B5EF4-FFF2-40B4-BE49-F238E27FC236}">
                <a16:creationId xmlns:a16="http://schemas.microsoft.com/office/drawing/2014/main" id="{E22886B9-DF1C-4BD9-96AC-928C8F83B281}"/>
              </a:ext>
            </a:extLst>
          </p:cNvPr>
          <p:cNvSpPr/>
          <p:nvPr/>
        </p:nvSpPr>
        <p:spPr>
          <a:xfrm>
            <a:off x="5465444" y="4633721"/>
            <a:ext cx="807763" cy="557435"/>
          </a:xfrm>
          <a:prstGeom prst="rightArrow">
            <a:avLst>
              <a:gd name="adj1" fmla="val 63862"/>
              <a:gd name="adj2" fmla="val 44358"/>
            </a:avLst>
          </a:prstGeom>
          <a:solidFill>
            <a:srgbClr val="66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r>
              <a:rPr lang="ja-JP" altLang="en-US" sz="1000" dirty="0">
                <a:solidFill>
                  <a:prstClr val="black"/>
                </a:solidFill>
                <a:latin typeface="ＭＳ Ｐゴシック" panose="020B0600070205080204" pitchFamily="50" charset="-128"/>
              </a:rPr>
              <a:t>（例）</a:t>
            </a:r>
            <a:r>
              <a:rPr kumimoji="1" lang="ja-JP" altLang="en-US" sz="969" dirty="0">
                <a:solidFill>
                  <a:schemeClr val="tx1"/>
                </a:solidFill>
                <a:latin typeface="ＭＳ Ｐゴシック" panose="020B0600070205080204" pitchFamily="50" charset="-128"/>
                <a:ea typeface="ＭＳ Ｐゴシック" panose="020B0600070205080204" pitchFamily="50" charset="-128"/>
              </a:rPr>
              <a:t>臨床試験</a:t>
            </a:r>
            <a:endParaRPr kumimoji="1" lang="en-US" altLang="ja-JP" sz="969"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969" dirty="0">
                <a:solidFill>
                  <a:schemeClr val="tx1"/>
                </a:solidFill>
                <a:latin typeface="ＭＳ Ｐゴシック" panose="020B0600070205080204" pitchFamily="50" charset="-128"/>
                <a:ea typeface="ＭＳ Ｐゴシック" panose="020B0600070205080204" pitchFamily="50" charset="-128"/>
              </a:rPr>
              <a:t>～</a:t>
            </a:r>
            <a:r>
              <a:rPr kumimoji="1" lang="en-US" altLang="ja-JP" sz="969" dirty="0">
                <a:solidFill>
                  <a:schemeClr val="tx1"/>
                </a:solidFill>
                <a:latin typeface="ＭＳ Ｐゴシック" panose="020B0600070205080204" pitchFamily="50" charset="-128"/>
                <a:ea typeface="ＭＳ Ｐゴシック" panose="020B0600070205080204" pitchFamily="50" charset="-128"/>
              </a:rPr>
              <a:t>2027</a:t>
            </a:r>
            <a:endParaRPr kumimoji="1" lang="ja-JP" altLang="en-US" sz="969" dirty="0">
              <a:solidFill>
                <a:schemeClr val="tx1"/>
              </a:solidFill>
              <a:latin typeface="ＭＳ Ｐゴシック" panose="020B0600070205080204" pitchFamily="50" charset="-128"/>
              <a:ea typeface="ＭＳ Ｐゴシック" panose="020B0600070205080204" pitchFamily="50" charset="-128"/>
            </a:endParaRPr>
          </a:p>
        </p:txBody>
      </p:sp>
      <p:sp>
        <p:nvSpPr>
          <p:cNvPr id="20" name="右矢印 18">
            <a:extLst>
              <a:ext uri="{FF2B5EF4-FFF2-40B4-BE49-F238E27FC236}">
                <a16:creationId xmlns:a16="http://schemas.microsoft.com/office/drawing/2014/main" id="{3C50F60F-C397-4D1A-AB0A-7EB515FF5E4D}"/>
              </a:ext>
            </a:extLst>
          </p:cNvPr>
          <p:cNvSpPr/>
          <p:nvPr/>
        </p:nvSpPr>
        <p:spPr>
          <a:xfrm>
            <a:off x="6397025" y="5191156"/>
            <a:ext cx="729117" cy="557435"/>
          </a:xfrm>
          <a:prstGeom prst="rightArrow">
            <a:avLst>
              <a:gd name="adj1" fmla="val 68483"/>
              <a:gd name="adj2" fmla="val 44358"/>
            </a:avLst>
          </a:prstGeom>
          <a:solidFill>
            <a:srgbClr val="66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r>
              <a:rPr lang="ja-JP" altLang="en-US" sz="1000" dirty="0">
                <a:solidFill>
                  <a:prstClr val="black"/>
                </a:solidFill>
                <a:latin typeface="ＭＳ Ｐゴシック" panose="020B0600070205080204" pitchFamily="50" charset="-128"/>
              </a:rPr>
              <a:t>（例）</a:t>
            </a:r>
            <a:r>
              <a:rPr kumimoji="1" lang="ja-JP" altLang="en-US" sz="969" dirty="0">
                <a:solidFill>
                  <a:schemeClr val="tx1"/>
                </a:solidFill>
                <a:latin typeface="ＭＳ Ｐゴシック" panose="020B0600070205080204" pitchFamily="50" charset="-128"/>
                <a:ea typeface="ＭＳ Ｐゴシック" panose="020B0600070205080204" pitchFamily="50" charset="-128"/>
              </a:rPr>
              <a:t>承認申請</a:t>
            </a:r>
            <a:endParaRPr kumimoji="1" lang="en-US" altLang="ja-JP" sz="969"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969" dirty="0">
                <a:solidFill>
                  <a:schemeClr val="tx1"/>
                </a:solidFill>
                <a:latin typeface="ＭＳ Ｐゴシック" panose="020B0600070205080204" pitchFamily="50" charset="-128"/>
                <a:ea typeface="ＭＳ Ｐゴシック" panose="020B0600070205080204" pitchFamily="50" charset="-128"/>
              </a:rPr>
              <a:t>～</a:t>
            </a:r>
            <a:r>
              <a:rPr kumimoji="1" lang="en-US" altLang="ja-JP" sz="969" dirty="0">
                <a:solidFill>
                  <a:schemeClr val="tx1"/>
                </a:solidFill>
                <a:latin typeface="ＭＳ Ｐゴシック" panose="020B0600070205080204" pitchFamily="50" charset="-128"/>
                <a:ea typeface="ＭＳ Ｐゴシック" panose="020B0600070205080204" pitchFamily="50" charset="-128"/>
              </a:rPr>
              <a:t>2028</a:t>
            </a:r>
            <a:endParaRPr kumimoji="1" lang="ja-JP" altLang="en-US" sz="969" dirty="0">
              <a:solidFill>
                <a:schemeClr val="tx1"/>
              </a:solidFill>
              <a:latin typeface="ＭＳ Ｐゴシック" panose="020B0600070205080204" pitchFamily="50" charset="-128"/>
              <a:ea typeface="ＭＳ Ｐゴシック" panose="020B0600070205080204" pitchFamily="50" charset="-128"/>
            </a:endParaRPr>
          </a:p>
        </p:txBody>
      </p:sp>
      <p:sp>
        <p:nvSpPr>
          <p:cNvPr id="21" name="正方形/長方形 20"/>
          <p:cNvSpPr/>
          <p:nvPr/>
        </p:nvSpPr>
        <p:spPr>
          <a:xfrm>
            <a:off x="1432004" y="1883467"/>
            <a:ext cx="851515" cy="292388"/>
          </a:xfrm>
          <a:prstGeom prst="rect">
            <a:avLst/>
          </a:prstGeom>
        </p:spPr>
        <p:txBody>
          <a:bodyPr wrap="none">
            <a:spAutoFit/>
          </a:bodyPr>
          <a:lstStyle/>
          <a:p>
            <a:pPr algn="ctr"/>
            <a:r>
              <a:rPr lang="ja-JP" altLang="en-US" sz="1300" dirty="0">
                <a:latin typeface="ＭＳ Ｐゴシック" panose="020B0600070205080204" pitchFamily="50" charset="-128"/>
              </a:rPr>
              <a:t>基礎研究</a:t>
            </a:r>
          </a:p>
        </p:txBody>
      </p:sp>
      <p:sp>
        <p:nvSpPr>
          <p:cNvPr id="22" name="正方形/長方形 21"/>
          <p:cNvSpPr/>
          <p:nvPr/>
        </p:nvSpPr>
        <p:spPr>
          <a:xfrm>
            <a:off x="3495872" y="1883467"/>
            <a:ext cx="851515" cy="292388"/>
          </a:xfrm>
          <a:prstGeom prst="rect">
            <a:avLst/>
          </a:prstGeom>
        </p:spPr>
        <p:txBody>
          <a:bodyPr wrap="none">
            <a:spAutoFit/>
          </a:bodyPr>
          <a:lstStyle/>
          <a:p>
            <a:pPr algn="ctr"/>
            <a:r>
              <a:rPr lang="ja-JP" altLang="en-US" sz="1300" dirty="0">
                <a:latin typeface="ＭＳ Ｐゴシック" panose="020B0600070205080204" pitchFamily="50" charset="-128"/>
              </a:rPr>
              <a:t>応用研究</a:t>
            </a:r>
          </a:p>
        </p:txBody>
      </p:sp>
      <p:sp>
        <p:nvSpPr>
          <p:cNvPr id="23" name="正方形/長方形 22"/>
          <p:cNvSpPr/>
          <p:nvPr/>
        </p:nvSpPr>
        <p:spPr>
          <a:xfrm>
            <a:off x="5443569" y="1883467"/>
            <a:ext cx="851515" cy="292388"/>
          </a:xfrm>
          <a:prstGeom prst="rect">
            <a:avLst/>
          </a:prstGeom>
        </p:spPr>
        <p:txBody>
          <a:bodyPr wrap="none">
            <a:spAutoFit/>
          </a:bodyPr>
          <a:lstStyle/>
          <a:p>
            <a:pPr algn="ctr"/>
            <a:r>
              <a:rPr lang="ja-JP" altLang="en-US" sz="1300" dirty="0">
                <a:latin typeface="ＭＳ Ｐゴシック" panose="020B0600070205080204" pitchFamily="50" charset="-128"/>
              </a:rPr>
              <a:t>製品開発</a:t>
            </a:r>
          </a:p>
        </p:txBody>
      </p:sp>
      <p:sp>
        <p:nvSpPr>
          <p:cNvPr id="24" name="正方形/長方形 23"/>
          <p:cNvSpPr/>
          <p:nvPr/>
        </p:nvSpPr>
        <p:spPr>
          <a:xfrm>
            <a:off x="7503662" y="1883467"/>
            <a:ext cx="684803" cy="292388"/>
          </a:xfrm>
          <a:prstGeom prst="rect">
            <a:avLst/>
          </a:prstGeom>
        </p:spPr>
        <p:txBody>
          <a:bodyPr wrap="none">
            <a:spAutoFit/>
          </a:bodyPr>
          <a:lstStyle/>
          <a:p>
            <a:pPr algn="ctr"/>
            <a:r>
              <a:rPr lang="ja-JP" altLang="en-US" sz="1300" dirty="0">
                <a:latin typeface="ＭＳ Ｐゴシック" panose="020B0600070205080204" pitchFamily="50" charset="-128"/>
              </a:rPr>
              <a:t>事業化</a:t>
            </a:r>
          </a:p>
        </p:txBody>
      </p:sp>
      <p:sp>
        <p:nvSpPr>
          <p:cNvPr id="5" name="フッター プレースホルダー 13">
            <a:extLst>
              <a:ext uri="{FF2B5EF4-FFF2-40B4-BE49-F238E27FC236}">
                <a16:creationId xmlns:a16="http://schemas.microsoft.com/office/drawing/2014/main" id="{22884104-549F-7D8A-50D9-004BF9B88C4D}"/>
              </a:ext>
            </a:extLst>
          </p:cNvPr>
          <p:cNvSpPr>
            <a:spLocks noGrp="1"/>
          </p:cNvSpPr>
          <p:nvPr>
            <p:ph type="ftr" sz="quarter" idx="11"/>
          </p:nvPr>
        </p:nvSpPr>
        <p:spPr>
          <a:xfrm>
            <a:off x="12162" y="6637938"/>
            <a:ext cx="3551726" cy="217608"/>
          </a:xfrm>
        </p:spPr>
        <p:txBody>
          <a:bodyPr/>
          <a:lstStyle/>
          <a:p>
            <a:r>
              <a:rPr lang="ja-JP" altLang="en-US" dirty="0"/>
              <a:t>「くすりのシリコンバレー</a:t>
            </a:r>
            <a:r>
              <a:rPr lang="en-US" altLang="ja-JP" dirty="0"/>
              <a:t>TOYAMA</a:t>
            </a:r>
            <a:r>
              <a:rPr lang="ja-JP" altLang="en-US" dirty="0"/>
              <a:t>」創造コンソーシアム</a:t>
            </a:r>
            <a:r>
              <a:rPr lang="en-US" altLang="ja-JP" dirty="0"/>
              <a:t>【</a:t>
            </a:r>
            <a:r>
              <a:rPr lang="ja-JP" altLang="en-US" sz="900" dirty="0">
                <a:solidFill>
                  <a:schemeClr val="tx1"/>
                </a:solidFill>
                <a:latin typeface="HGPｺﾞｼｯｸM" panose="020B0600000000000000" pitchFamily="50" charset="-128"/>
                <a:ea typeface="HGPｺﾞｼｯｸM" panose="020B0600000000000000" pitchFamily="50" charset="-128"/>
              </a:rPr>
              <a:t>Ｒ７</a:t>
            </a:r>
            <a:r>
              <a:rPr lang="ja-JP" altLang="en-US" dirty="0"/>
              <a:t>新規募集</a:t>
            </a:r>
            <a:r>
              <a:rPr lang="en-US" altLang="ja-JP" dirty="0"/>
              <a:t>】</a:t>
            </a:r>
            <a:endParaRPr lang="ja-JP" altLang="en-US" dirty="0"/>
          </a:p>
        </p:txBody>
      </p:sp>
    </p:spTree>
    <p:extLst>
      <p:ext uri="{BB962C8B-B14F-4D97-AF65-F5344CB8AC3E}">
        <p14:creationId xmlns:p14="http://schemas.microsoft.com/office/powerpoint/2010/main" val="555700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0C0845-0A07-6F46-AE73-632049CA1AC8}"/>
              </a:ext>
            </a:extLst>
          </p:cNvPr>
          <p:cNvSpPr>
            <a:spLocks noGrp="1"/>
          </p:cNvSpPr>
          <p:nvPr>
            <p:ph type="sldNum" sz="quarter" idx="12"/>
          </p:nvPr>
        </p:nvSpPr>
        <p:spPr/>
        <p:txBody>
          <a:bodyPr/>
          <a:lstStyle/>
          <a:p>
            <a:fld id="{2F143BD1-2DB3-4352-8591-6DD94F4E97F2}" type="slidenum">
              <a:rPr kumimoji="1" lang="ja-JP" altLang="en-US" smtClean="0">
                <a:latin typeface="+mn-ea"/>
              </a:rPr>
              <a:t>12</a:t>
            </a:fld>
            <a:endParaRPr kumimoji="1" lang="ja-JP" altLang="en-US">
              <a:latin typeface="+mn-ea"/>
            </a:endParaRPr>
          </a:p>
        </p:txBody>
      </p:sp>
      <p:sp>
        <p:nvSpPr>
          <p:cNvPr id="8" name="Title 1">
            <a:extLst>
              <a:ext uri="{FF2B5EF4-FFF2-40B4-BE49-F238E27FC236}">
                <a16:creationId xmlns:a16="http://schemas.microsoft.com/office/drawing/2014/main" id="{182D9E95-ED90-9647-B206-5781A5DFE145}"/>
              </a:ext>
            </a:extLst>
          </p:cNvPr>
          <p:cNvSpPr>
            <a:spLocks noGrp="1"/>
          </p:cNvSpPr>
          <p:nvPr>
            <p:ph type="title"/>
          </p:nvPr>
        </p:nvSpPr>
        <p:spPr>
          <a:xfrm>
            <a:off x="0" y="0"/>
            <a:ext cx="9144000" cy="438150"/>
          </a:xfrm>
          <a:prstGeom prst="rect">
            <a:avLst/>
          </a:prstGeom>
          <a:solidFill>
            <a:srgbClr val="336600"/>
          </a:solidFill>
        </p:spPr>
        <p:txBody>
          <a:bodyPr/>
          <a:lstStyle/>
          <a:p>
            <a:pPr algn="l"/>
            <a:r>
              <a:rPr lang="ja-JP" altLang="en-US" sz="2000" dirty="0">
                <a:latin typeface="+mn-ea"/>
                <a:ea typeface="+mn-ea"/>
              </a:rPr>
              <a:t>６</a:t>
            </a:r>
            <a:r>
              <a:rPr lang="en-US" altLang="ja-JP" sz="2000" dirty="0">
                <a:latin typeface="+mn-ea"/>
                <a:ea typeface="+mn-ea"/>
              </a:rPr>
              <a:t>-</a:t>
            </a:r>
            <a:r>
              <a:rPr lang="ja-JP" altLang="en-US" sz="2000" dirty="0">
                <a:latin typeface="+mn-ea"/>
                <a:ea typeface="+mn-ea"/>
              </a:rPr>
              <a:t>①．本補助金事業における研究計画　</a:t>
            </a:r>
            <a:r>
              <a:rPr lang="en-US" altLang="ja-JP" sz="1050" dirty="0"/>
              <a:t>【</a:t>
            </a:r>
            <a:r>
              <a:rPr lang="ja-JP" altLang="en-US" sz="1050" b="1" dirty="0"/>
              <a:t>スライド４枚</a:t>
            </a:r>
            <a:r>
              <a:rPr lang="ja-JP" altLang="en-US" sz="1050" dirty="0"/>
              <a:t>以内。複数年度の計画の場合は全ての期間について記述ください。</a:t>
            </a:r>
            <a:r>
              <a:rPr lang="en-US" altLang="ja-JP" sz="1050" dirty="0"/>
              <a:t>】</a:t>
            </a:r>
            <a:endParaRPr lang="en-US" sz="1600" dirty="0">
              <a:latin typeface="+mn-ea"/>
              <a:ea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55727341"/>
              </p:ext>
            </p:extLst>
          </p:nvPr>
        </p:nvGraphicFramePr>
        <p:xfrm>
          <a:off x="107504" y="548679"/>
          <a:ext cx="8928991" cy="5782385"/>
        </p:xfrm>
        <a:graphic>
          <a:graphicData uri="http://schemas.openxmlformats.org/drawingml/2006/table">
            <a:tbl>
              <a:tblPr firstRow="1" bandRow="1">
                <a:tableStyleId>{5940675A-B579-460E-94D1-54222C63F5DA}</a:tableStyleId>
              </a:tblPr>
              <a:tblGrid>
                <a:gridCol w="1302755">
                  <a:extLst>
                    <a:ext uri="{9D8B030D-6E8A-4147-A177-3AD203B41FA5}">
                      <a16:colId xmlns:a16="http://schemas.microsoft.com/office/drawing/2014/main" val="20000"/>
                    </a:ext>
                  </a:extLst>
                </a:gridCol>
                <a:gridCol w="2152565">
                  <a:extLst>
                    <a:ext uri="{9D8B030D-6E8A-4147-A177-3AD203B41FA5}">
                      <a16:colId xmlns:a16="http://schemas.microsoft.com/office/drawing/2014/main" val="20001"/>
                    </a:ext>
                  </a:extLst>
                </a:gridCol>
                <a:gridCol w="827692">
                  <a:extLst>
                    <a:ext uri="{9D8B030D-6E8A-4147-A177-3AD203B41FA5}">
                      <a16:colId xmlns:a16="http://schemas.microsoft.com/office/drawing/2014/main" val="20002"/>
                    </a:ext>
                  </a:extLst>
                </a:gridCol>
                <a:gridCol w="3774858">
                  <a:extLst>
                    <a:ext uri="{9D8B030D-6E8A-4147-A177-3AD203B41FA5}">
                      <a16:colId xmlns:a16="http://schemas.microsoft.com/office/drawing/2014/main" val="20003"/>
                    </a:ext>
                  </a:extLst>
                </a:gridCol>
                <a:gridCol w="871121">
                  <a:extLst>
                    <a:ext uri="{9D8B030D-6E8A-4147-A177-3AD203B41FA5}">
                      <a16:colId xmlns:a16="http://schemas.microsoft.com/office/drawing/2014/main" val="20004"/>
                    </a:ext>
                  </a:extLst>
                </a:gridCol>
              </a:tblGrid>
              <a:tr h="305951">
                <a:tc>
                  <a:txBody>
                    <a:bodyPr/>
                    <a:lstStyle/>
                    <a:p>
                      <a:pPr algn="ctr"/>
                      <a:r>
                        <a:rPr kumimoji="1" lang="ja-JP" altLang="en-US" sz="1050" b="0" dirty="0"/>
                        <a:t>実施項目</a:t>
                      </a:r>
                      <a:endParaRPr kumimoji="1" lang="ja-JP" altLang="en-US" sz="1050" b="0" dirty="0">
                        <a:latin typeface="ＭＳ ゴシック" panose="020B0609070205080204" pitchFamily="49" charset="-128"/>
                        <a:ea typeface="ＭＳ ゴシック" panose="020B0609070205080204" pitchFamily="49" charset="-128"/>
                      </a:endParaRPr>
                    </a:p>
                  </a:txBody>
                  <a:tcPr>
                    <a:solidFill>
                      <a:srgbClr val="CCFFCC"/>
                    </a:solidFill>
                  </a:tcPr>
                </a:tc>
                <a:tc>
                  <a:txBody>
                    <a:bodyPr/>
                    <a:lstStyle/>
                    <a:p>
                      <a:pPr algn="ctr"/>
                      <a:r>
                        <a:rPr kumimoji="1" lang="ja-JP" altLang="en-US" sz="1050" b="0" dirty="0"/>
                        <a:t>実施内容</a:t>
                      </a:r>
                      <a:endParaRPr kumimoji="1" lang="ja-JP" altLang="en-US" sz="1050" b="0" dirty="0">
                        <a:latin typeface="ＭＳ ゴシック" panose="020B0609070205080204" pitchFamily="49" charset="-128"/>
                        <a:ea typeface="ＭＳ ゴシック" panose="020B0609070205080204" pitchFamily="49" charset="-128"/>
                      </a:endParaRPr>
                    </a:p>
                  </a:txBody>
                  <a:tcPr>
                    <a:solidFill>
                      <a:srgbClr val="CCFFCC"/>
                    </a:solidFill>
                  </a:tcPr>
                </a:tc>
                <a:tc>
                  <a:txBody>
                    <a:bodyPr/>
                    <a:lstStyle/>
                    <a:p>
                      <a:pPr algn="ctr"/>
                      <a:r>
                        <a:rPr kumimoji="1" lang="ja-JP" altLang="en-US" sz="1050" b="0" dirty="0"/>
                        <a:t>実施時期</a:t>
                      </a:r>
                      <a:endParaRPr kumimoji="1" lang="ja-JP" altLang="en-US" sz="1050" b="0" dirty="0">
                        <a:latin typeface="ＭＳ ゴシック" panose="020B0609070205080204" pitchFamily="49" charset="-128"/>
                        <a:ea typeface="ＭＳ ゴシック" panose="020B0609070205080204" pitchFamily="49" charset="-128"/>
                      </a:endParaRPr>
                    </a:p>
                  </a:txBody>
                  <a:tcPr>
                    <a:solidFill>
                      <a:srgbClr val="CCFFCC"/>
                    </a:solidFill>
                  </a:tcPr>
                </a:tc>
                <a:tc>
                  <a:txBody>
                    <a:bodyPr/>
                    <a:lstStyle/>
                    <a:p>
                      <a:pPr algn="ctr"/>
                      <a:r>
                        <a:rPr kumimoji="1" lang="ja-JP" altLang="en-US" sz="1050" b="0" dirty="0"/>
                        <a:t>具体的な実施方法と各項目の達成目標</a:t>
                      </a:r>
                      <a:endParaRPr kumimoji="1" lang="ja-JP" altLang="en-US" sz="1050" b="0" u="sng" dirty="0">
                        <a:latin typeface="ＭＳ ゴシック" panose="020B0609070205080204" pitchFamily="49" charset="-128"/>
                        <a:ea typeface="ＭＳ ゴシック" panose="020B0609070205080204" pitchFamily="49" charset="-128"/>
                      </a:endParaRPr>
                    </a:p>
                  </a:txBody>
                  <a:tcPr>
                    <a:solidFill>
                      <a:srgbClr val="CCFFCC"/>
                    </a:solidFill>
                  </a:tcPr>
                </a:tc>
                <a:tc>
                  <a:txBody>
                    <a:bodyPr/>
                    <a:lstStyle/>
                    <a:p>
                      <a:pPr algn="ctr"/>
                      <a:r>
                        <a:rPr kumimoji="1" lang="ja-JP" altLang="en-US" sz="1050" b="0" dirty="0"/>
                        <a:t>担当者</a:t>
                      </a:r>
                      <a:endParaRPr kumimoji="1" lang="ja-JP" altLang="en-US" sz="1050" b="0" dirty="0">
                        <a:latin typeface="ＭＳ ゴシック" panose="020B0609070205080204" pitchFamily="49" charset="-128"/>
                        <a:ea typeface="ＭＳ ゴシック" panose="020B0609070205080204" pitchFamily="49" charset="-128"/>
                      </a:endParaRPr>
                    </a:p>
                  </a:txBody>
                  <a:tcPr>
                    <a:solidFill>
                      <a:srgbClr val="CCFFCC"/>
                    </a:solidFill>
                  </a:tcPr>
                </a:tc>
                <a:extLst>
                  <a:ext uri="{0D108BD9-81ED-4DB2-BD59-A6C34878D82A}">
                    <a16:rowId xmlns:a16="http://schemas.microsoft.com/office/drawing/2014/main" val="10000"/>
                  </a:ext>
                </a:extLst>
              </a:tr>
              <a:tr h="995086">
                <a:tc>
                  <a:txBody>
                    <a:bodyPr/>
                    <a:lstStyle/>
                    <a:p>
                      <a:r>
                        <a:rPr kumimoji="1" lang="en-US" altLang="ja-JP" sz="1100" b="0" dirty="0">
                          <a:latin typeface="ＭＳ ゴシック" panose="020B0609070205080204" pitchFamily="49" charset="-128"/>
                          <a:ea typeface="ＭＳ ゴシック" panose="020B0609070205080204" pitchFamily="49" charset="-128"/>
                          <a:cs typeface="Arial" panose="020B0604020202020204" pitchFamily="34" charset="0"/>
                        </a:rPr>
                        <a:t>(1)</a:t>
                      </a:r>
                      <a:r>
                        <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rPr>
                        <a:t>○○についての検討</a:t>
                      </a:r>
                    </a:p>
                  </a:txBody>
                  <a:tcPr/>
                </a:tc>
                <a:tc>
                  <a:txBody>
                    <a:bodyPr/>
                    <a:lstStyle/>
                    <a:p>
                      <a:r>
                        <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rPr>
                        <a:t>○○○○○○○○における○○○○○○を検討する。</a:t>
                      </a:r>
                    </a:p>
                  </a:txBody>
                  <a:tcPr/>
                </a:tc>
                <a:tc>
                  <a:txBody>
                    <a:bodyPr/>
                    <a:lstStyle/>
                    <a:p>
                      <a:r>
                        <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rPr>
                        <a:t>○年○月～○月</a:t>
                      </a:r>
                    </a:p>
                  </a:txBody>
                  <a:tcPr/>
                </a:tc>
                <a:tc>
                  <a:txBody>
                    <a:bodyPr/>
                    <a:lstStyle/>
                    <a:p>
                      <a:endPar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extLst>
                  <a:ext uri="{0D108BD9-81ED-4DB2-BD59-A6C34878D82A}">
                    <a16:rowId xmlns:a16="http://schemas.microsoft.com/office/drawing/2014/main" val="10001"/>
                  </a:ext>
                </a:extLst>
              </a:tr>
              <a:tr h="1084197">
                <a:tc>
                  <a:txBody>
                    <a:bodyPr/>
                    <a:lstStyle/>
                    <a:p>
                      <a:r>
                        <a:rPr kumimoji="1" lang="en-US" altLang="ja-JP" sz="1100" b="0" dirty="0">
                          <a:latin typeface="ＭＳ ゴシック" panose="020B0609070205080204" pitchFamily="49" charset="-128"/>
                          <a:ea typeface="ＭＳ ゴシック" panose="020B0609070205080204" pitchFamily="49" charset="-128"/>
                          <a:cs typeface="Arial" panose="020B0604020202020204" pitchFamily="34" charset="0"/>
                        </a:rPr>
                        <a:t>(2)</a:t>
                      </a:r>
                      <a:endPar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en-US" altLang="ja-JP"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extLst>
                  <a:ext uri="{0D108BD9-81ED-4DB2-BD59-A6C34878D82A}">
                    <a16:rowId xmlns:a16="http://schemas.microsoft.com/office/drawing/2014/main" val="10002"/>
                  </a:ext>
                </a:extLst>
              </a:tr>
              <a:tr h="1084197">
                <a:tc>
                  <a:txBody>
                    <a:bodyPr/>
                    <a:lstStyle/>
                    <a:p>
                      <a:r>
                        <a:rPr kumimoji="1" lang="en-US" altLang="ja-JP" sz="1100" b="0" dirty="0">
                          <a:latin typeface="ＭＳ ゴシック" panose="020B0609070205080204" pitchFamily="49" charset="-128"/>
                          <a:ea typeface="ＭＳ ゴシック" panose="020B0609070205080204" pitchFamily="49" charset="-128"/>
                          <a:cs typeface="Arial" panose="020B0604020202020204" pitchFamily="34" charset="0"/>
                        </a:rPr>
                        <a:t>(3)</a:t>
                      </a:r>
                      <a:endPar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extLst>
                  <a:ext uri="{0D108BD9-81ED-4DB2-BD59-A6C34878D82A}">
                    <a16:rowId xmlns:a16="http://schemas.microsoft.com/office/drawing/2014/main" val="10003"/>
                  </a:ext>
                </a:extLst>
              </a:tr>
              <a:tr h="1156477">
                <a:tc>
                  <a:txBody>
                    <a:bodyPr/>
                    <a:lstStyle/>
                    <a:p>
                      <a:r>
                        <a:rPr kumimoji="1" lang="en-US" altLang="ja-JP" sz="1100" b="0" dirty="0">
                          <a:latin typeface="ＭＳ ゴシック" panose="020B0609070205080204" pitchFamily="49" charset="-128"/>
                          <a:ea typeface="ＭＳ ゴシック" panose="020B0609070205080204" pitchFamily="49" charset="-128"/>
                          <a:cs typeface="Arial" panose="020B0604020202020204" pitchFamily="34" charset="0"/>
                        </a:rPr>
                        <a:t>(4)</a:t>
                      </a:r>
                      <a:endPar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en-US" altLang="ja-JP"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100" b="0" i="0" dirty="0">
                        <a:solidFill>
                          <a:srgbClr val="0000FF"/>
                        </a:solidFill>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extLst>
                  <a:ext uri="{0D108BD9-81ED-4DB2-BD59-A6C34878D82A}">
                    <a16:rowId xmlns:a16="http://schemas.microsoft.com/office/drawing/2014/main" val="10004"/>
                  </a:ext>
                </a:extLst>
              </a:tr>
              <a:tr h="1156477">
                <a:tc>
                  <a:txBody>
                    <a:bodyPr/>
                    <a:lstStyle/>
                    <a:p>
                      <a:endPar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en-US" altLang="ja-JP"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100" b="0" i="0" dirty="0">
                        <a:solidFill>
                          <a:srgbClr val="0000FF"/>
                        </a:solidFill>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10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extLst>
                  <a:ext uri="{0D108BD9-81ED-4DB2-BD59-A6C34878D82A}">
                    <a16:rowId xmlns:a16="http://schemas.microsoft.com/office/drawing/2014/main" val="712430683"/>
                  </a:ext>
                </a:extLst>
              </a:tr>
            </a:tbl>
          </a:graphicData>
        </a:graphic>
      </p:graphicFrame>
      <p:sp>
        <p:nvSpPr>
          <p:cNvPr id="6" name="正方形/長方形 5"/>
          <p:cNvSpPr/>
          <p:nvPr/>
        </p:nvSpPr>
        <p:spPr>
          <a:xfrm>
            <a:off x="5724128" y="6331065"/>
            <a:ext cx="3116559" cy="374461"/>
          </a:xfrm>
          <a:prstGeom prst="rect">
            <a:avLst/>
          </a:prstGeom>
        </p:spPr>
        <p:txBody>
          <a:bodyPr wrap="none">
            <a:spAutoFit/>
          </a:bodyPr>
          <a:lstStyle/>
          <a:p>
            <a:pPr>
              <a:lnSpc>
                <a:spcPts val="2200"/>
              </a:lnSpc>
            </a:pPr>
            <a:r>
              <a:rPr lang="en-US" altLang="ja-JP" sz="1100" dirty="0">
                <a:solidFill>
                  <a:srgbClr val="3399FF"/>
                </a:solidFill>
              </a:rPr>
              <a:t>※</a:t>
            </a:r>
            <a:r>
              <a:rPr lang="ja-JP" altLang="en-US" sz="1100" dirty="0">
                <a:solidFill>
                  <a:srgbClr val="3399FF"/>
                </a:solidFill>
              </a:rPr>
              <a:t>枠が足りない場合は追加して記入してください。</a:t>
            </a:r>
            <a:endParaRPr lang="ja-JP" altLang="en-US" sz="1400" dirty="0">
              <a:solidFill>
                <a:srgbClr val="3399FF"/>
              </a:solidFill>
            </a:endParaRPr>
          </a:p>
        </p:txBody>
      </p:sp>
      <p:sp>
        <p:nvSpPr>
          <p:cNvPr id="3" name="フッター プレースホルダー 13">
            <a:extLst>
              <a:ext uri="{FF2B5EF4-FFF2-40B4-BE49-F238E27FC236}">
                <a16:creationId xmlns:a16="http://schemas.microsoft.com/office/drawing/2014/main" id="{03527443-AE5F-7998-29EE-548248178E5C}"/>
              </a:ext>
            </a:extLst>
          </p:cNvPr>
          <p:cNvSpPr>
            <a:spLocks noGrp="1"/>
          </p:cNvSpPr>
          <p:nvPr>
            <p:ph type="ftr" sz="quarter" idx="11"/>
          </p:nvPr>
        </p:nvSpPr>
        <p:spPr>
          <a:xfrm>
            <a:off x="12162" y="6637938"/>
            <a:ext cx="3551726" cy="217608"/>
          </a:xfrm>
        </p:spPr>
        <p:txBody>
          <a:bodyPr/>
          <a:lstStyle/>
          <a:p>
            <a:r>
              <a:rPr lang="ja-JP" altLang="en-US" dirty="0"/>
              <a:t>「くすりのシリコンバレー</a:t>
            </a:r>
            <a:r>
              <a:rPr lang="en-US" altLang="ja-JP" dirty="0"/>
              <a:t>TOYAMA</a:t>
            </a:r>
            <a:r>
              <a:rPr lang="ja-JP" altLang="en-US" dirty="0"/>
              <a:t>」創造コンソーシアム</a:t>
            </a:r>
            <a:r>
              <a:rPr lang="en-US" altLang="ja-JP" dirty="0"/>
              <a:t>【</a:t>
            </a:r>
            <a:r>
              <a:rPr lang="ja-JP" altLang="en-US" sz="900" dirty="0">
                <a:solidFill>
                  <a:schemeClr val="tx1"/>
                </a:solidFill>
                <a:latin typeface="HGPｺﾞｼｯｸM" panose="020B0600000000000000" pitchFamily="50" charset="-128"/>
                <a:ea typeface="HGPｺﾞｼｯｸM" panose="020B0600000000000000" pitchFamily="50" charset="-128"/>
              </a:rPr>
              <a:t>Ｒ７</a:t>
            </a:r>
            <a:r>
              <a:rPr lang="ja-JP" altLang="en-US" dirty="0"/>
              <a:t>新規募集</a:t>
            </a:r>
            <a:r>
              <a:rPr lang="en-US" altLang="ja-JP" dirty="0"/>
              <a:t>】</a:t>
            </a:r>
            <a:endParaRPr lang="ja-JP" altLang="en-US" dirty="0"/>
          </a:p>
        </p:txBody>
      </p:sp>
    </p:spTree>
    <p:extLst>
      <p:ext uri="{BB962C8B-B14F-4D97-AF65-F5344CB8AC3E}">
        <p14:creationId xmlns:p14="http://schemas.microsoft.com/office/powerpoint/2010/main" val="3586851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0C0845-0A07-6F46-AE73-632049CA1AC8}"/>
              </a:ext>
            </a:extLst>
          </p:cNvPr>
          <p:cNvSpPr>
            <a:spLocks noGrp="1"/>
          </p:cNvSpPr>
          <p:nvPr>
            <p:ph type="sldNum" sz="quarter" idx="12"/>
          </p:nvPr>
        </p:nvSpPr>
        <p:spPr/>
        <p:txBody>
          <a:bodyPr/>
          <a:lstStyle/>
          <a:p>
            <a:fld id="{2F143BD1-2DB3-4352-8591-6DD94F4E97F2}" type="slidenum">
              <a:rPr kumimoji="1" lang="ja-JP" altLang="en-US" smtClean="0">
                <a:latin typeface="+mn-ea"/>
              </a:rPr>
              <a:t>13</a:t>
            </a:fld>
            <a:endParaRPr kumimoji="1" lang="ja-JP" altLang="en-US">
              <a:latin typeface="+mn-ea"/>
            </a:endParaRPr>
          </a:p>
        </p:txBody>
      </p:sp>
      <p:sp>
        <p:nvSpPr>
          <p:cNvPr id="8" name="Title 1">
            <a:extLst>
              <a:ext uri="{FF2B5EF4-FFF2-40B4-BE49-F238E27FC236}">
                <a16:creationId xmlns:a16="http://schemas.microsoft.com/office/drawing/2014/main" id="{182D9E95-ED90-9647-B206-5781A5DFE145}"/>
              </a:ext>
            </a:extLst>
          </p:cNvPr>
          <p:cNvSpPr>
            <a:spLocks noGrp="1"/>
          </p:cNvSpPr>
          <p:nvPr>
            <p:ph type="title"/>
          </p:nvPr>
        </p:nvSpPr>
        <p:spPr>
          <a:xfrm>
            <a:off x="0" y="0"/>
            <a:ext cx="9144000" cy="438150"/>
          </a:xfrm>
          <a:prstGeom prst="rect">
            <a:avLst/>
          </a:prstGeom>
          <a:solidFill>
            <a:srgbClr val="336600"/>
          </a:solidFill>
        </p:spPr>
        <p:txBody>
          <a:bodyPr/>
          <a:lstStyle/>
          <a:p>
            <a:pPr algn="l"/>
            <a:r>
              <a:rPr lang="ja-JP" altLang="en-US" sz="2000" dirty="0">
                <a:latin typeface="+mn-ea"/>
                <a:ea typeface="+mn-ea"/>
              </a:rPr>
              <a:t>６</a:t>
            </a:r>
            <a:r>
              <a:rPr lang="en-US" altLang="ja-JP" sz="2000" dirty="0">
                <a:latin typeface="+mn-ea"/>
                <a:ea typeface="+mn-ea"/>
              </a:rPr>
              <a:t>-</a:t>
            </a:r>
            <a:r>
              <a:rPr lang="ja-JP" altLang="en-US" sz="2000" dirty="0">
                <a:latin typeface="+mn-ea"/>
                <a:ea typeface="+mn-ea"/>
              </a:rPr>
              <a:t>②．実施スケジュール　</a:t>
            </a:r>
            <a:r>
              <a:rPr lang="en-US" altLang="ja-JP" sz="1050" dirty="0"/>
              <a:t>【</a:t>
            </a:r>
            <a:r>
              <a:rPr lang="ja-JP" altLang="en-US" sz="1050" b="1" dirty="0"/>
              <a:t>スライド１枚</a:t>
            </a:r>
            <a:r>
              <a:rPr lang="ja-JP" altLang="en-US" sz="1050" dirty="0"/>
              <a:t>。実施項目は前項６－①と同じものを記載してください。</a:t>
            </a:r>
            <a:r>
              <a:rPr lang="en-US" altLang="ja-JP" sz="1050" dirty="0"/>
              <a:t>】</a:t>
            </a:r>
            <a:endParaRPr lang="en-US" sz="1600" dirty="0">
              <a:latin typeface="+mn-ea"/>
              <a:ea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1546323910"/>
              </p:ext>
            </p:extLst>
          </p:nvPr>
        </p:nvGraphicFramePr>
        <p:xfrm>
          <a:off x="107504" y="548685"/>
          <a:ext cx="8928991" cy="5165344"/>
        </p:xfrm>
        <a:graphic>
          <a:graphicData uri="http://schemas.openxmlformats.org/drawingml/2006/table">
            <a:tbl>
              <a:tblPr firstRow="1" bandRow="1">
                <a:tableStyleId>{5940675A-B579-460E-94D1-54222C63F5DA}</a:tableStyleId>
              </a:tblPr>
              <a:tblGrid>
                <a:gridCol w="1440160">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gridCol w="2088232">
                  <a:extLst>
                    <a:ext uri="{9D8B030D-6E8A-4147-A177-3AD203B41FA5}">
                      <a16:colId xmlns:a16="http://schemas.microsoft.com/office/drawing/2014/main" val="20002"/>
                    </a:ext>
                  </a:extLst>
                </a:gridCol>
                <a:gridCol w="2448272">
                  <a:extLst>
                    <a:ext uri="{9D8B030D-6E8A-4147-A177-3AD203B41FA5}">
                      <a16:colId xmlns:a16="http://schemas.microsoft.com/office/drawing/2014/main" val="20003"/>
                    </a:ext>
                  </a:extLst>
                </a:gridCol>
                <a:gridCol w="2304255">
                  <a:extLst>
                    <a:ext uri="{9D8B030D-6E8A-4147-A177-3AD203B41FA5}">
                      <a16:colId xmlns:a16="http://schemas.microsoft.com/office/drawing/2014/main" val="20004"/>
                    </a:ext>
                  </a:extLst>
                </a:gridCol>
              </a:tblGrid>
              <a:tr h="218205">
                <a:tc>
                  <a:txBody>
                    <a:bodyPr/>
                    <a:lstStyle/>
                    <a:p>
                      <a:pPr algn="ctr"/>
                      <a:r>
                        <a:rPr kumimoji="1" lang="ja-JP" altLang="en-US" sz="900" b="0" dirty="0"/>
                        <a:t>実施項目</a:t>
                      </a:r>
                      <a:endParaRPr kumimoji="1" lang="ja-JP" altLang="en-US" sz="900" b="0" dirty="0">
                        <a:latin typeface="ＭＳ ゴシック" panose="020B0609070205080204" pitchFamily="49" charset="-128"/>
                        <a:ea typeface="ＭＳ ゴシック" panose="020B0609070205080204" pitchFamily="49" charset="-128"/>
                      </a:endParaRPr>
                    </a:p>
                  </a:txBody>
                  <a:tcPr>
                    <a:solidFill>
                      <a:srgbClr val="CCFFCC"/>
                    </a:solidFill>
                  </a:tcPr>
                </a:tc>
                <a:tc>
                  <a:txBody>
                    <a:bodyPr/>
                    <a:lstStyle/>
                    <a:p>
                      <a:pPr algn="ctr"/>
                      <a:r>
                        <a:rPr kumimoji="1" lang="ja-JP" altLang="en-US" sz="900" b="0" dirty="0"/>
                        <a:t>担当者</a:t>
                      </a:r>
                      <a:endParaRPr kumimoji="1" lang="ja-JP" altLang="en-US" sz="900" b="0" dirty="0">
                        <a:latin typeface="ＭＳ ゴシック" panose="020B0609070205080204" pitchFamily="49" charset="-128"/>
                        <a:ea typeface="ＭＳ ゴシック" panose="020B0609070205080204" pitchFamily="49" charset="-128"/>
                      </a:endParaRPr>
                    </a:p>
                  </a:txBody>
                  <a:tcPr>
                    <a:solidFill>
                      <a:srgbClr val="CCFFCC"/>
                    </a:solidFill>
                  </a:tcPr>
                </a:tc>
                <a:tc>
                  <a:txBody>
                    <a:bodyPr/>
                    <a:lstStyle/>
                    <a:p>
                      <a:pPr algn="ctr"/>
                      <a:r>
                        <a:rPr kumimoji="1" lang="ja-JP" altLang="en-US" sz="900" b="0" dirty="0">
                          <a:latin typeface="ＭＳ ゴシック" panose="020B0609070205080204" pitchFamily="49" charset="-128"/>
                          <a:ea typeface="ＭＳ ゴシック" panose="020B0609070205080204" pitchFamily="49" charset="-128"/>
                        </a:rPr>
                        <a:t>Ｒ７年度（</a:t>
                      </a:r>
                      <a:r>
                        <a:rPr kumimoji="1" lang="en-US" altLang="ja-JP" sz="900" b="0" dirty="0">
                          <a:latin typeface="ＭＳ ゴシック" panose="020B0609070205080204" pitchFamily="49" charset="-128"/>
                          <a:ea typeface="ＭＳ ゴシック" panose="020B0609070205080204" pitchFamily="49" charset="-128"/>
                        </a:rPr>
                        <a:t>2025</a:t>
                      </a:r>
                      <a:r>
                        <a:rPr kumimoji="1" lang="ja-JP" altLang="en-US" sz="900" b="0" dirty="0">
                          <a:latin typeface="ＭＳ ゴシック" panose="020B0609070205080204" pitchFamily="49" charset="-128"/>
                          <a:ea typeface="ＭＳ ゴシック" panose="020B0609070205080204" pitchFamily="49" charset="-128"/>
                        </a:rPr>
                        <a:t>）</a:t>
                      </a:r>
                    </a:p>
                  </a:txBody>
                  <a:tcPr>
                    <a:solidFill>
                      <a:srgbClr val="CCFFCC"/>
                    </a:solidFill>
                  </a:tcPr>
                </a:tc>
                <a:tc>
                  <a:txBody>
                    <a:bodyPr/>
                    <a:lstStyle/>
                    <a:p>
                      <a:pPr algn="ctr"/>
                      <a:r>
                        <a:rPr kumimoji="1" lang="ja-JP" altLang="en-US" sz="900" b="0" dirty="0">
                          <a:latin typeface="ＭＳ ゴシック" panose="020B0609070205080204" pitchFamily="49" charset="-128"/>
                          <a:ea typeface="ＭＳ ゴシック" panose="020B0609070205080204" pitchFamily="49" charset="-128"/>
                        </a:rPr>
                        <a:t>Ｒ８年度（</a:t>
                      </a:r>
                      <a:r>
                        <a:rPr kumimoji="1" lang="en-US" altLang="ja-JP" sz="900" b="0" dirty="0">
                          <a:latin typeface="ＭＳ ゴシック" panose="020B0609070205080204" pitchFamily="49" charset="-128"/>
                          <a:ea typeface="ＭＳ ゴシック" panose="020B0609070205080204" pitchFamily="49" charset="-128"/>
                        </a:rPr>
                        <a:t>2026</a:t>
                      </a:r>
                      <a:r>
                        <a:rPr kumimoji="1" lang="ja-JP" altLang="en-US" sz="900" b="0" dirty="0">
                          <a:latin typeface="ＭＳ ゴシック" panose="020B0609070205080204" pitchFamily="49" charset="-128"/>
                          <a:ea typeface="ＭＳ ゴシック" panose="020B0609070205080204" pitchFamily="49" charset="-128"/>
                        </a:rPr>
                        <a:t>）</a:t>
                      </a:r>
                      <a:endParaRPr kumimoji="1" lang="ja-JP" altLang="en-US" sz="900" b="0" u="sng" dirty="0">
                        <a:latin typeface="ＭＳ ゴシック" panose="020B0609070205080204" pitchFamily="49" charset="-128"/>
                        <a:ea typeface="ＭＳ ゴシック" panose="020B0609070205080204" pitchFamily="49" charset="-128"/>
                      </a:endParaRPr>
                    </a:p>
                  </a:txBody>
                  <a:tcPr>
                    <a:solidFill>
                      <a:srgbClr val="CCFFCC"/>
                    </a:solidFill>
                  </a:tcPr>
                </a:tc>
                <a:tc>
                  <a:txBody>
                    <a:bodyPr/>
                    <a:lstStyle/>
                    <a:p>
                      <a:pPr algn="ctr"/>
                      <a:r>
                        <a:rPr kumimoji="1" lang="ja-JP" altLang="en-US" sz="900" b="0" dirty="0">
                          <a:latin typeface="ＭＳ ゴシック" panose="020B0609070205080204" pitchFamily="49" charset="-128"/>
                          <a:ea typeface="ＭＳ ゴシック" panose="020B0609070205080204" pitchFamily="49" charset="-128"/>
                        </a:rPr>
                        <a:t>Ｒ９年度（</a:t>
                      </a:r>
                      <a:r>
                        <a:rPr kumimoji="1" lang="en-US" altLang="ja-JP" sz="900" b="0" dirty="0">
                          <a:latin typeface="ＭＳ ゴシック" panose="020B0609070205080204" pitchFamily="49" charset="-128"/>
                          <a:ea typeface="ＭＳ ゴシック" panose="020B0609070205080204" pitchFamily="49" charset="-128"/>
                        </a:rPr>
                        <a:t>2027</a:t>
                      </a:r>
                      <a:r>
                        <a:rPr kumimoji="1" lang="ja-JP" altLang="en-US" sz="900" b="0" dirty="0">
                          <a:latin typeface="ＭＳ ゴシック" panose="020B0609070205080204" pitchFamily="49" charset="-128"/>
                          <a:ea typeface="ＭＳ ゴシック" panose="020B0609070205080204" pitchFamily="49" charset="-128"/>
                        </a:rPr>
                        <a:t>）以降～</a:t>
                      </a:r>
                    </a:p>
                  </a:txBody>
                  <a:tcPr>
                    <a:solidFill>
                      <a:srgbClr val="CCFFCC"/>
                    </a:solidFill>
                  </a:tcPr>
                </a:tc>
                <a:extLst>
                  <a:ext uri="{0D108BD9-81ED-4DB2-BD59-A6C34878D82A}">
                    <a16:rowId xmlns:a16="http://schemas.microsoft.com/office/drawing/2014/main" val="10000"/>
                  </a:ext>
                </a:extLst>
              </a:tr>
              <a:tr h="549134">
                <a:tc>
                  <a:txBody>
                    <a:bodyPr/>
                    <a:lstStyle/>
                    <a:p>
                      <a:r>
                        <a:rPr kumimoji="1" lang="en-US" altLang="ja-JP" sz="1050" b="0" dirty="0">
                          <a:latin typeface="ＭＳ ゴシック" panose="020B0609070205080204" pitchFamily="49" charset="-128"/>
                          <a:ea typeface="ＭＳ ゴシック" panose="020B0609070205080204" pitchFamily="49" charset="-128"/>
                          <a:cs typeface="Arial" panose="020B0604020202020204" pitchFamily="34" charset="0"/>
                        </a:rPr>
                        <a:t>(1)</a:t>
                      </a:r>
                      <a:r>
                        <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rPr>
                        <a:t>○○についての検討</a:t>
                      </a: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extLst>
                  <a:ext uri="{0D108BD9-81ED-4DB2-BD59-A6C34878D82A}">
                    <a16:rowId xmlns:a16="http://schemas.microsoft.com/office/drawing/2014/main" val="10001"/>
                  </a:ext>
                </a:extLst>
              </a:tr>
              <a:tr h="598310">
                <a:tc>
                  <a:txBody>
                    <a:bodyPr/>
                    <a:lstStyle/>
                    <a:p>
                      <a:r>
                        <a:rPr kumimoji="1" lang="en-US" altLang="ja-JP" sz="1050" b="0" dirty="0">
                          <a:latin typeface="ＭＳ ゴシック" panose="020B0609070205080204" pitchFamily="49" charset="-128"/>
                          <a:ea typeface="ＭＳ ゴシック" panose="020B0609070205080204" pitchFamily="49" charset="-128"/>
                          <a:cs typeface="Arial" panose="020B0604020202020204" pitchFamily="34" charset="0"/>
                        </a:rPr>
                        <a:t>(2)</a:t>
                      </a:r>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en-US" altLang="ja-JP"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extLst>
                  <a:ext uri="{0D108BD9-81ED-4DB2-BD59-A6C34878D82A}">
                    <a16:rowId xmlns:a16="http://schemas.microsoft.com/office/drawing/2014/main" val="10002"/>
                  </a:ext>
                </a:extLst>
              </a:tr>
              <a:tr h="598310">
                <a:tc>
                  <a:txBody>
                    <a:bodyPr/>
                    <a:lstStyle/>
                    <a:p>
                      <a:r>
                        <a:rPr kumimoji="1" lang="en-US" altLang="ja-JP" sz="1050" b="0" dirty="0">
                          <a:latin typeface="ＭＳ ゴシック" panose="020B0609070205080204" pitchFamily="49" charset="-128"/>
                          <a:ea typeface="ＭＳ ゴシック" panose="020B0609070205080204" pitchFamily="49" charset="-128"/>
                          <a:cs typeface="Arial" panose="020B0604020202020204" pitchFamily="34" charset="0"/>
                        </a:rPr>
                        <a:t>(3)</a:t>
                      </a:r>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extLst>
                  <a:ext uri="{0D108BD9-81ED-4DB2-BD59-A6C34878D82A}">
                    <a16:rowId xmlns:a16="http://schemas.microsoft.com/office/drawing/2014/main" val="10003"/>
                  </a:ext>
                </a:extLst>
              </a:tr>
              <a:tr h="638198">
                <a:tc>
                  <a:txBody>
                    <a:bodyPr/>
                    <a:lstStyle/>
                    <a:p>
                      <a:r>
                        <a:rPr kumimoji="1" lang="en-US" altLang="ja-JP" sz="1050" b="0" dirty="0">
                          <a:latin typeface="ＭＳ ゴシック" panose="020B0609070205080204" pitchFamily="49" charset="-128"/>
                          <a:ea typeface="ＭＳ ゴシック" panose="020B0609070205080204" pitchFamily="49" charset="-128"/>
                          <a:cs typeface="Arial" panose="020B0604020202020204" pitchFamily="34" charset="0"/>
                        </a:rPr>
                        <a:t>(4)</a:t>
                      </a:r>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en-US" altLang="ja-JP"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i="0" dirty="0">
                        <a:solidFill>
                          <a:srgbClr val="0000FF"/>
                        </a:solidFill>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extLst>
                  <a:ext uri="{0D108BD9-81ED-4DB2-BD59-A6C34878D82A}">
                    <a16:rowId xmlns:a16="http://schemas.microsoft.com/office/drawing/2014/main" val="10004"/>
                  </a:ext>
                </a:extLst>
              </a:tr>
              <a:tr h="638198">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en-US" altLang="ja-JP"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i="0" dirty="0">
                        <a:solidFill>
                          <a:srgbClr val="0000FF"/>
                        </a:solidFill>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extLst>
                  <a:ext uri="{0D108BD9-81ED-4DB2-BD59-A6C34878D82A}">
                    <a16:rowId xmlns:a16="http://schemas.microsoft.com/office/drawing/2014/main" val="712430683"/>
                  </a:ext>
                </a:extLst>
              </a:tr>
              <a:tr h="638198">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en-US" altLang="ja-JP"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i="0" dirty="0">
                        <a:solidFill>
                          <a:srgbClr val="0000FF"/>
                        </a:solidFill>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extLst>
                  <a:ext uri="{0D108BD9-81ED-4DB2-BD59-A6C34878D82A}">
                    <a16:rowId xmlns:a16="http://schemas.microsoft.com/office/drawing/2014/main" val="248241082"/>
                  </a:ext>
                </a:extLst>
              </a:tr>
              <a:tr h="638198">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en-US" altLang="ja-JP"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i="0" dirty="0">
                        <a:solidFill>
                          <a:srgbClr val="0000FF"/>
                        </a:solidFill>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extLst>
                  <a:ext uri="{0D108BD9-81ED-4DB2-BD59-A6C34878D82A}">
                    <a16:rowId xmlns:a16="http://schemas.microsoft.com/office/drawing/2014/main" val="3542816907"/>
                  </a:ext>
                </a:extLst>
              </a:tr>
              <a:tr h="638198">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en-US" altLang="ja-JP"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i="0" dirty="0">
                        <a:solidFill>
                          <a:srgbClr val="0000FF"/>
                        </a:solidFill>
                        <a:latin typeface="ＭＳ ゴシック" panose="020B0609070205080204" pitchFamily="49" charset="-128"/>
                        <a:ea typeface="ＭＳ ゴシック" panose="020B0609070205080204" pitchFamily="49" charset="-128"/>
                        <a:cs typeface="Arial" panose="020B0604020202020204" pitchFamily="34" charset="0"/>
                      </a:endParaRPr>
                    </a:p>
                  </a:txBody>
                  <a:tcPr/>
                </a:tc>
                <a:tc>
                  <a:txBody>
                    <a:bodyPr/>
                    <a:lstStyle/>
                    <a:p>
                      <a:endParaRPr kumimoji="1" lang="ja-JP" altLang="en-US" sz="1050" b="0" dirty="0">
                        <a:latin typeface="ＭＳ ゴシック" panose="020B0609070205080204" pitchFamily="49" charset="-128"/>
                        <a:ea typeface="ＭＳ ゴシック" panose="020B0609070205080204" pitchFamily="49" charset="-128"/>
                        <a:cs typeface="Arial" panose="020B0604020202020204" pitchFamily="34" charset="0"/>
                      </a:endParaRPr>
                    </a:p>
                  </a:txBody>
                  <a:tcPr/>
                </a:tc>
                <a:extLst>
                  <a:ext uri="{0D108BD9-81ED-4DB2-BD59-A6C34878D82A}">
                    <a16:rowId xmlns:a16="http://schemas.microsoft.com/office/drawing/2014/main" val="3957681576"/>
                  </a:ext>
                </a:extLst>
              </a:tr>
            </a:tbl>
          </a:graphicData>
        </a:graphic>
      </p:graphicFrame>
      <p:cxnSp>
        <p:nvCxnSpPr>
          <p:cNvPr id="7" name="直線矢印コネクタ 6"/>
          <p:cNvCxnSpPr/>
          <p:nvPr/>
        </p:nvCxnSpPr>
        <p:spPr>
          <a:xfrm>
            <a:off x="2339752" y="1052736"/>
            <a:ext cx="1224136" cy="0"/>
          </a:xfrm>
          <a:prstGeom prst="straightConnector1">
            <a:avLst/>
          </a:prstGeom>
          <a:ln w="34925" cmpd="sng">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9" name="直線矢印コネクタ 8"/>
          <p:cNvCxnSpPr/>
          <p:nvPr/>
        </p:nvCxnSpPr>
        <p:spPr>
          <a:xfrm>
            <a:off x="2699792" y="1628800"/>
            <a:ext cx="1224136" cy="0"/>
          </a:xfrm>
          <a:prstGeom prst="straightConnector1">
            <a:avLst/>
          </a:prstGeom>
          <a:ln w="34925" cmpd="sng">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0" name="直線矢印コネクタ 9"/>
          <p:cNvCxnSpPr/>
          <p:nvPr/>
        </p:nvCxnSpPr>
        <p:spPr>
          <a:xfrm>
            <a:off x="2699792" y="2204864"/>
            <a:ext cx="3312368" cy="0"/>
          </a:xfrm>
          <a:prstGeom prst="straightConnector1">
            <a:avLst/>
          </a:prstGeom>
          <a:ln w="34925" cmpd="sng">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a:xfrm>
            <a:off x="4788024" y="2780928"/>
            <a:ext cx="1224136" cy="0"/>
          </a:xfrm>
          <a:prstGeom prst="straightConnector1">
            <a:avLst/>
          </a:prstGeom>
          <a:ln w="34925" cmpd="sng">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2" name="直線矢印コネクタ 11"/>
          <p:cNvCxnSpPr/>
          <p:nvPr/>
        </p:nvCxnSpPr>
        <p:spPr>
          <a:xfrm>
            <a:off x="5940152" y="3501008"/>
            <a:ext cx="2813992" cy="0"/>
          </a:xfrm>
          <a:prstGeom prst="straightConnector1">
            <a:avLst/>
          </a:prstGeom>
          <a:ln w="34925" cmpd="sng">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a:off x="6340599" y="2780928"/>
            <a:ext cx="1224136" cy="0"/>
          </a:xfrm>
          <a:prstGeom prst="straightConnector1">
            <a:avLst/>
          </a:prstGeom>
          <a:ln w="34925" cmpd="sng">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15" name="正方形/長方形 14"/>
          <p:cNvSpPr/>
          <p:nvPr/>
        </p:nvSpPr>
        <p:spPr>
          <a:xfrm>
            <a:off x="5788868" y="6077399"/>
            <a:ext cx="3116559" cy="620554"/>
          </a:xfrm>
          <a:prstGeom prst="rect">
            <a:avLst/>
          </a:prstGeom>
        </p:spPr>
        <p:txBody>
          <a:bodyPr wrap="none">
            <a:spAutoFit/>
          </a:bodyPr>
          <a:lstStyle/>
          <a:p>
            <a:pPr>
              <a:lnSpc>
                <a:spcPts val="2200"/>
              </a:lnSpc>
            </a:pPr>
            <a:r>
              <a:rPr lang="en-US" altLang="ja-JP" sz="1100" dirty="0">
                <a:solidFill>
                  <a:srgbClr val="3399FF"/>
                </a:solidFill>
              </a:rPr>
              <a:t>※</a:t>
            </a:r>
            <a:r>
              <a:rPr lang="ja-JP" altLang="en-US" sz="1100" dirty="0">
                <a:solidFill>
                  <a:srgbClr val="3399FF"/>
                </a:solidFill>
              </a:rPr>
              <a:t>枠が足りない場合は追加して記入してください。</a:t>
            </a:r>
            <a:endParaRPr lang="ja-JP" altLang="en-US" sz="1400" dirty="0">
              <a:solidFill>
                <a:srgbClr val="3399FF"/>
              </a:solidFill>
            </a:endParaRPr>
          </a:p>
          <a:p>
            <a:pPr>
              <a:lnSpc>
                <a:spcPts val="2200"/>
              </a:lnSpc>
            </a:pPr>
            <a:r>
              <a:rPr lang="en-US" altLang="ja-JP" sz="1100" dirty="0">
                <a:solidFill>
                  <a:srgbClr val="3399FF"/>
                </a:solidFill>
              </a:rPr>
              <a:t>※</a:t>
            </a:r>
            <a:r>
              <a:rPr lang="ja-JP" altLang="en-US" sz="1100" dirty="0">
                <a:solidFill>
                  <a:srgbClr val="3399FF"/>
                </a:solidFill>
              </a:rPr>
              <a:t>上記の矢印は例として示したものです。</a:t>
            </a:r>
            <a:endParaRPr lang="ja-JP" altLang="en-US" sz="1400" dirty="0">
              <a:solidFill>
                <a:srgbClr val="3399FF"/>
              </a:solidFill>
            </a:endParaRPr>
          </a:p>
        </p:txBody>
      </p:sp>
      <p:sp>
        <p:nvSpPr>
          <p:cNvPr id="2" name="フッター プレースホルダー 13">
            <a:extLst>
              <a:ext uri="{FF2B5EF4-FFF2-40B4-BE49-F238E27FC236}">
                <a16:creationId xmlns:a16="http://schemas.microsoft.com/office/drawing/2014/main" id="{0E7E6633-FBC5-5582-26E7-993701C0C4BF}"/>
              </a:ext>
            </a:extLst>
          </p:cNvPr>
          <p:cNvSpPr>
            <a:spLocks noGrp="1"/>
          </p:cNvSpPr>
          <p:nvPr>
            <p:ph type="ftr" sz="quarter" idx="11"/>
          </p:nvPr>
        </p:nvSpPr>
        <p:spPr>
          <a:xfrm>
            <a:off x="12162" y="6637938"/>
            <a:ext cx="3551726" cy="217608"/>
          </a:xfrm>
        </p:spPr>
        <p:txBody>
          <a:bodyPr/>
          <a:lstStyle/>
          <a:p>
            <a:r>
              <a:rPr lang="ja-JP" altLang="en-US" dirty="0"/>
              <a:t>「くすりのシリコンバレー</a:t>
            </a:r>
            <a:r>
              <a:rPr lang="en-US" altLang="ja-JP" dirty="0"/>
              <a:t>TOYAMA</a:t>
            </a:r>
            <a:r>
              <a:rPr lang="ja-JP" altLang="en-US" dirty="0"/>
              <a:t>」創造コンソーシアム</a:t>
            </a:r>
            <a:r>
              <a:rPr lang="en-US" altLang="ja-JP" dirty="0"/>
              <a:t>【</a:t>
            </a:r>
            <a:r>
              <a:rPr lang="ja-JP" altLang="en-US" sz="900" dirty="0">
                <a:solidFill>
                  <a:schemeClr val="tx1"/>
                </a:solidFill>
                <a:latin typeface="HGPｺﾞｼｯｸM" panose="020B0600000000000000" pitchFamily="50" charset="-128"/>
                <a:ea typeface="HGPｺﾞｼｯｸM" panose="020B0600000000000000" pitchFamily="50" charset="-128"/>
              </a:rPr>
              <a:t>Ｒ７</a:t>
            </a:r>
            <a:r>
              <a:rPr lang="ja-JP" altLang="en-US" dirty="0"/>
              <a:t>新規募集</a:t>
            </a:r>
            <a:r>
              <a:rPr lang="en-US" altLang="ja-JP" dirty="0"/>
              <a:t>】</a:t>
            </a:r>
            <a:endParaRPr lang="ja-JP" altLang="en-US" dirty="0"/>
          </a:p>
        </p:txBody>
      </p:sp>
    </p:spTree>
    <p:extLst>
      <p:ext uri="{BB962C8B-B14F-4D97-AF65-F5344CB8AC3E}">
        <p14:creationId xmlns:p14="http://schemas.microsoft.com/office/powerpoint/2010/main" val="1948906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0C0845-0A07-6F46-AE73-632049CA1AC8}"/>
              </a:ext>
            </a:extLst>
          </p:cNvPr>
          <p:cNvSpPr>
            <a:spLocks noGrp="1"/>
          </p:cNvSpPr>
          <p:nvPr>
            <p:ph type="sldNum" sz="quarter" idx="12"/>
          </p:nvPr>
        </p:nvSpPr>
        <p:spPr/>
        <p:txBody>
          <a:bodyPr/>
          <a:lstStyle/>
          <a:p>
            <a:fld id="{2F143BD1-2DB3-4352-8591-6DD94F4E97F2}" type="slidenum">
              <a:rPr kumimoji="1" lang="ja-JP" altLang="en-US" smtClean="0">
                <a:latin typeface="+mn-ea"/>
              </a:rPr>
              <a:t>14</a:t>
            </a:fld>
            <a:endParaRPr kumimoji="1" lang="ja-JP" altLang="en-US">
              <a:latin typeface="+mn-ea"/>
            </a:endParaRPr>
          </a:p>
        </p:txBody>
      </p:sp>
      <p:sp>
        <p:nvSpPr>
          <p:cNvPr id="8" name="Title 1">
            <a:extLst>
              <a:ext uri="{FF2B5EF4-FFF2-40B4-BE49-F238E27FC236}">
                <a16:creationId xmlns:a16="http://schemas.microsoft.com/office/drawing/2014/main" id="{182D9E95-ED90-9647-B206-5781A5DFE145}"/>
              </a:ext>
            </a:extLst>
          </p:cNvPr>
          <p:cNvSpPr>
            <a:spLocks noGrp="1"/>
          </p:cNvSpPr>
          <p:nvPr>
            <p:ph type="title"/>
          </p:nvPr>
        </p:nvSpPr>
        <p:spPr>
          <a:xfrm>
            <a:off x="0" y="0"/>
            <a:ext cx="9144000" cy="438150"/>
          </a:xfrm>
          <a:prstGeom prst="rect">
            <a:avLst/>
          </a:prstGeom>
          <a:solidFill>
            <a:srgbClr val="336600"/>
          </a:solidFill>
        </p:spPr>
        <p:txBody>
          <a:bodyPr/>
          <a:lstStyle/>
          <a:p>
            <a:pPr algn="l"/>
            <a:r>
              <a:rPr lang="ja-JP" altLang="en-US" sz="2000" dirty="0">
                <a:latin typeface="+mn-ea"/>
                <a:ea typeface="+mn-ea"/>
              </a:rPr>
              <a:t>７．本補助金事業における研究テーマの達成目標　</a:t>
            </a:r>
            <a:r>
              <a:rPr lang="en-US" altLang="ja-JP" sz="1050" dirty="0"/>
              <a:t>【</a:t>
            </a:r>
            <a:r>
              <a:rPr lang="ja-JP" altLang="en-US" sz="1050" b="1" dirty="0"/>
              <a:t>スライド１枚</a:t>
            </a:r>
            <a:r>
              <a:rPr lang="ja-JP" altLang="en-US" sz="1050" dirty="0"/>
              <a:t>で記述ください。該当する年度のみ記述ください</a:t>
            </a:r>
            <a:r>
              <a:rPr lang="en-US" altLang="ja-JP" sz="1050" dirty="0"/>
              <a:t>】</a:t>
            </a:r>
            <a:endParaRPr lang="en-US" sz="1600" dirty="0">
              <a:latin typeface="+mn-ea"/>
              <a:ea typeface="+mn-ea"/>
            </a:endParaRPr>
          </a:p>
        </p:txBody>
      </p:sp>
      <p:sp>
        <p:nvSpPr>
          <p:cNvPr id="7" name="Rectangle 9">
            <a:extLst>
              <a:ext uri="{FF2B5EF4-FFF2-40B4-BE49-F238E27FC236}">
                <a16:creationId xmlns:a16="http://schemas.microsoft.com/office/drawing/2014/main" id="{E7A850B8-D99B-4349-B2D1-420A5E12B205}"/>
              </a:ext>
            </a:extLst>
          </p:cNvPr>
          <p:cNvSpPr/>
          <p:nvPr/>
        </p:nvSpPr>
        <p:spPr>
          <a:xfrm>
            <a:off x="97801" y="476672"/>
            <a:ext cx="8938695" cy="1975748"/>
          </a:xfrm>
          <a:prstGeom prst="rect">
            <a:avLst/>
          </a:prstGeom>
          <a:ln w="3175">
            <a:solidFill>
              <a:schemeClr val="tx1"/>
            </a:solidFill>
          </a:ln>
        </p:spPr>
        <p:txBody>
          <a:bodyPr wrap="square">
            <a:noAutofit/>
          </a:bodyPr>
          <a:lstStyle/>
          <a:p>
            <a:pPr marL="342900" indent="-342900">
              <a:buFont typeface="Wingdings" pitchFamily="2" charset="2"/>
              <a:buChar char="Ø"/>
            </a:pPr>
            <a:r>
              <a:rPr lang="ja-JP" altLang="en-US" sz="1400" dirty="0">
                <a:latin typeface="+mn-ea"/>
              </a:rPr>
              <a:t>令和７年度</a:t>
            </a:r>
            <a:r>
              <a:rPr lang="ja-JP" altLang="en-US" sz="1400" dirty="0"/>
              <a:t>（</a:t>
            </a:r>
            <a:r>
              <a:rPr lang="en-US" altLang="ja-JP" sz="1400" dirty="0"/>
              <a:t>2025</a:t>
            </a:r>
            <a:r>
              <a:rPr lang="ja-JP" altLang="en-US" sz="1400" dirty="0"/>
              <a:t>）</a:t>
            </a:r>
            <a:r>
              <a:rPr lang="ja-JP" altLang="en-US" sz="1400" dirty="0">
                <a:latin typeface="+mn-ea"/>
              </a:rPr>
              <a:t>の達成目標　</a:t>
            </a:r>
            <a:endParaRPr lang="en-US" altLang="ja-JP" sz="1400" dirty="0">
              <a:latin typeface="+mn-ea"/>
            </a:endParaRPr>
          </a:p>
          <a:p>
            <a:r>
              <a:rPr lang="ja-JP" altLang="en-US" sz="1400" dirty="0">
                <a:latin typeface="+mn-ea"/>
              </a:rPr>
              <a:t>　・</a:t>
            </a:r>
            <a:endParaRPr lang="en-US" altLang="ja-JP" sz="1400" dirty="0">
              <a:latin typeface="+mn-ea"/>
            </a:endParaRPr>
          </a:p>
          <a:p>
            <a:r>
              <a:rPr lang="ja-JP" altLang="en-US" sz="1400" dirty="0">
                <a:latin typeface="+mn-ea"/>
              </a:rPr>
              <a:t>　・</a:t>
            </a:r>
            <a:endParaRPr lang="en-US" altLang="ja-JP" sz="1400" dirty="0">
              <a:latin typeface="+mn-ea"/>
            </a:endParaRPr>
          </a:p>
          <a:p>
            <a:r>
              <a:rPr lang="ja-JP" altLang="en-US" sz="1400" dirty="0">
                <a:latin typeface="+mn-ea"/>
              </a:rPr>
              <a:t>　・</a:t>
            </a:r>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p:txBody>
      </p:sp>
      <p:sp>
        <p:nvSpPr>
          <p:cNvPr id="9" name="Rectangle 9">
            <a:extLst>
              <a:ext uri="{FF2B5EF4-FFF2-40B4-BE49-F238E27FC236}">
                <a16:creationId xmlns:a16="http://schemas.microsoft.com/office/drawing/2014/main" id="{E7A850B8-D99B-4349-B2D1-420A5E12B205}"/>
              </a:ext>
            </a:extLst>
          </p:cNvPr>
          <p:cNvSpPr/>
          <p:nvPr/>
        </p:nvSpPr>
        <p:spPr>
          <a:xfrm>
            <a:off x="97801" y="2492897"/>
            <a:ext cx="8938695" cy="1975748"/>
          </a:xfrm>
          <a:prstGeom prst="rect">
            <a:avLst/>
          </a:prstGeom>
          <a:ln w="3175">
            <a:solidFill>
              <a:schemeClr val="tx1"/>
            </a:solidFill>
          </a:ln>
        </p:spPr>
        <p:txBody>
          <a:bodyPr wrap="square">
            <a:noAutofit/>
          </a:bodyPr>
          <a:lstStyle/>
          <a:p>
            <a:pPr marL="342900" indent="-342900">
              <a:buFont typeface="Wingdings" pitchFamily="2" charset="2"/>
              <a:buChar char="Ø"/>
            </a:pPr>
            <a:r>
              <a:rPr lang="ja-JP" altLang="en-US" sz="1400" dirty="0">
                <a:latin typeface="+mn-ea"/>
              </a:rPr>
              <a:t>令和８年度</a:t>
            </a:r>
            <a:r>
              <a:rPr lang="ja-JP" altLang="en-US" sz="1400" dirty="0"/>
              <a:t>（</a:t>
            </a:r>
            <a:r>
              <a:rPr lang="en-US" altLang="ja-JP" sz="1400" dirty="0"/>
              <a:t>2026</a:t>
            </a:r>
            <a:r>
              <a:rPr lang="ja-JP" altLang="en-US" sz="1400" dirty="0"/>
              <a:t>）</a:t>
            </a:r>
            <a:r>
              <a:rPr lang="ja-JP" altLang="en-US" sz="1400" dirty="0">
                <a:latin typeface="+mn-ea"/>
              </a:rPr>
              <a:t>の達成目標　</a:t>
            </a:r>
            <a:endParaRPr lang="en-US" altLang="ja-JP" sz="1400" dirty="0">
              <a:latin typeface="+mn-ea"/>
            </a:endParaRPr>
          </a:p>
          <a:p>
            <a:r>
              <a:rPr lang="ja-JP" altLang="en-US" sz="1400" dirty="0">
                <a:latin typeface="+mn-ea"/>
              </a:rPr>
              <a:t>　・</a:t>
            </a:r>
            <a:endParaRPr lang="en-US" altLang="ja-JP" sz="1400" dirty="0">
              <a:latin typeface="+mn-ea"/>
            </a:endParaRPr>
          </a:p>
          <a:p>
            <a:r>
              <a:rPr lang="ja-JP" altLang="en-US" sz="1400" dirty="0">
                <a:latin typeface="+mn-ea"/>
              </a:rPr>
              <a:t>　・</a:t>
            </a:r>
            <a:endParaRPr lang="en-US" altLang="ja-JP" sz="1400" dirty="0">
              <a:latin typeface="+mn-ea"/>
            </a:endParaRPr>
          </a:p>
          <a:p>
            <a:r>
              <a:rPr lang="ja-JP" altLang="en-US" sz="1400" dirty="0">
                <a:latin typeface="+mn-ea"/>
              </a:rPr>
              <a:t>　・</a:t>
            </a:r>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p:txBody>
      </p:sp>
      <p:sp>
        <p:nvSpPr>
          <p:cNvPr id="3" name="フッター プレースホルダー 13">
            <a:extLst>
              <a:ext uri="{FF2B5EF4-FFF2-40B4-BE49-F238E27FC236}">
                <a16:creationId xmlns:a16="http://schemas.microsoft.com/office/drawing/2014/main" id="{EC3BCE9D-3A7F-312A-5116-4CF7B7294B40}"/>
              </a:ext>
            </a:extLst>
          </p:cNvPr>
          <p:cNvSpPr>
            <a:spLocks noGrp="1"/>
          </p:cNvSpPr>
          <p:nvPr>
            <p:ph type="ftr" sz="quarter" idx="11"/>
          </p:nvPr>
        </p:nvSpPr>
        <p:spPr>
          <a:xfrm>
            <a:off x="12162" y="6637938"/>
            <a:ext cx="3551726" cy="217608"/>
          </a:xfrm>
        </p:spPr>
        <p:txBody>
          <a:bodyPr/>
          <a:lstStyle/>
          <a:p>
            <a:r>
              <a:rPr lang="ja-JP" altLang="en-US" dirty="0"/>
              <a:t>「くすりのシリコンバレー</a:t>
            </a:r>
            <a:r>
              <a:rPr lang="en-US" altLang="ja-JP" dirty="0"/>
              <a:t>TOYAMA</a:t>
            </a:r>
            <a:r>
              <a:rPr lang="ja-JP" altLang="en-US" dirty="0"/>
              <a:t>」創造コンソーシアム</a:t>
            </a:r>
            <a:r>
              <a:rPr lang="en-US" altLang="ja-JP" dirty="0"/>
              <a:t>【</a:t>
            </a:r>
            <a:r>
              <a:rPr lang="ja-JP" altLang="en-US" sz="900" dirty="0">
                <a:solidFill>
                  <a:schemeClr val="tx1"/>
                </a:solidFill>
                <a:latin typeface="HGPｺﾞｼｯｸM" panose="020B0600000000000000" pitchFamily="50" charset="-128"/>
                <a:ea typeface="HGPｺﾞｼｯｸM" panose="020B0600000000000000" pitchFamily="50" charset="-128"/>
              </a:rPr>
              <a:t>Ｒ７</a:t>
            </a:r>
            <a:r>
              <a:rPr lang="ja-JP" altLang="en-US" dirty="0"/>
              <a:t>新規募集</a:t>
            </a:r>
            <a:r>
              <a:rPr lang="en-US" altLang="ja-JP" dirty="0"/>
              <a:t>】</a:t>
            </a:r>
            <a:endParaRPr lang="ja-JP" altLang="en-US" dirty="0"/>
          </a:p>
        </p:txBody>
      </p:sp>
      <p:sp>
        <p:nvSpPr>
          <p:cNvPr id="5" name="Rectangle 9">
            <a:extLst>
              <a:ext uri="{FF2B5EF4-FFF2-40B4-BE49-F238E27FC236}">
                <a16:creationId xmlns:a16="http://schemas.microsoft.com/office/drawing/2014/main" id="{027F3773-9456-3FAC-2683-E1459EC44282}"/>
              </a:ext>
            </a:extLst>
          </p:cNvPr>
          <p:cNvSpPr/>
          <p:nvPr/>
        </p:nvSpPr>
        <p:spPr>
          <a:xfrm>
            <a:off x="97801" y="4509121"/>
            <a:ext cx="8938695" cy="1975748"/>
          </a:xfrm>
          <a:prstGeom prst="rect">
            <a:avLst/>
          </a:prstGeom>
          <a:ln w="3175">
            <a:solidFill>
              <a:schemeClr val="tx1"/>
            </a:solidFill>
          </a:ln>
        </p:spPr>
        <p:txBody>
          <a:bodyPr wrap="square">
            <a:noAutofit/>
          </a:bodyPr>
          <a:lstStyle/>
          <a:p>
            <a:pPr marL="342900" indent="-342900">
              <a:buFont typeface="Wingdings" pitchFamily="2" charset="2"/>
              <a:buChar char="Ø"/>
            </a:pPr>
            <a:r>
              <a:rPr lang="ja-JP" altLang="en-US" sz="1400" dirty="0">
                <a:latin typeface="+mn-ea"/>
              </a:rPr>
              <a:t>令和９年度</a:t>
            </a:r>
            <a:r>
              <a:rPr lang="ja-JP" altLang="en-US" sz="1400" dirty="0"/>
              <a:t>（</a:t>
            </a:r>
            <a:r>
              <a:rPr lang="en-US" altLang="ja-JP" sz="1400" dirty="0"/>
              <a:t>2027</a:t>
            </a:r>
            <a:r>
              <a:rPr lang="ja-JP" altLang="en-US" sz="1400" dirty="0"/>
              <a:t>）</a:t>
            </a:r>
            <a:r>
              <a:rPr lang="ja-JP" altLang="en-US" sz="1400" dirty="0">
                <a:latin typeface="+mn-ea"/>
              </a:rPr>
              <a:t>の達成目標　</a:t>
            </a:r>
            <a:endParaRPr lang="en-US" altLang="ja-JP" sz="1400" dirty="0">
              <a:latin typeface="+mn-ea"/>
            </a:endParaRPr>
          </a:p>
          <a:p>
            <a:r>
              <a:rPr lang="ja-JP" altLang="en-US" sz="1400" dirty="0">
                <a:latin typeface="+mn-ea"/>
              </a:rPr>
              <a:t>　・</a:t>
            </a:r>
            <a:endParaRPr lang="en-US" altLang="ja-JP" sz="1400" dirty="0">
              <a:latin typeface="+mn-ea"/>
            </a:endParaRPr>
          </a:p>
          <a:p>
            <a:r>
              <a:rPr lang="ja-JP" altLang="en-US" sz="1400" dirty="0">
                <a:latin typeface="+mn-ea"/>
              </a:rPr>
              <a:t>　・</a:t>
            </a:r>
            <a:endParaRPr lang="en-US" altLang="ja-JP" sz="1400" dirty="0">
              <a:latin typeface="+mn-ea"/>
            </a:endParaRPr>
          </a:p>
          <a:p>
            <a:r>
              <a:rPr lang="ja-JP" altLang="en-US" sz="1400" dirty="0">
                <a:latin typeface="+mn-ea"/>
              </a:rPr>
              <a:t>　・</a:t>
            </a:r>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p:txBody>
      </p:sp>
    </p:spTree>
    <p:extLst>
      <p:ext uri="{BB962C8B-B14F-4D97-AF65-F5344CB8AC3E}">
        <p14:creationId xmlns:p14="http://schemas.microsoft.com/office/powerpoint/2010/main" val="3024904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0C0845-0A07-6F46-AE73-632049CA1AC8}"/>
              </a:ext>
            </a:extLst>
          </p:cNvPr>
          <p:cNvSpPr>
            <a:spLocks noGrp="1"/>
          </p:cNvSpPr>
          <p:nvPr>
            <p:ph type="sldNum" sz="quarter" idx="12"/>
          </p:nvPr>
        </p:nvSpPr>
        <p:spPr/>
        <p:txBody>
          <a:bodyPr/>
          <a:lstStyle/>
          <a:p>
            <a:fld id="{2F143BD1-2DB3-4352-8591-6DD94F4E97F2}" type="slidenum">
              <a:rPr kumimoji="1" lang="ja-JP" altLang="en-US" smtClean="0">
                <a:latin typeface="+mn-ea"/>
              </a:rPr>
              <a:t>15</a:t>
            </a:fld>
            <a:endParaRPr kumimoji="1" lang="ja-JP" altLang="en-US">
              <a:latin typeface="+mn-ea"/>
            </a:endParaRPr>
          </a:p>
        </p:txBody>
      </p:sp>
      <p:sp>
        <p:nvSpPr>
          <p:cNvPr id="8" name="Title 1">
            <a:extLst>
              <a:ext uri="{FF2B5EF4-FFF2-40B4-BE49-F238E27FC236}">
                <a16:creationId xmlns:a16="http://schemas.microsoft.com/office/drawing/2014/main" id="{182D9E95-ED90-9647-B206-5781A5DFE145}"/>
              </a:ext>
            </a:extLst>
          </p:cNvPr>
          <p:cNvSpPr>
            <a:spLocks noGrp="1"/>
          </p:cNvSpPr>
          <p:nvPr>
            <p:ph type="title"/>
          </p:nvPr>
        </p:nvSpPr>
        <p:spPr>
          <a:xfrm>
            <a:off x="0" y="0"/>
            <a:ext cx="9144000" cy="438150"/>
          </a:xfrm>
          <a:prstGeom prst="rect">
            <a:avLst/>
          </a:prstGeom>
          <a:solidFill>
            <a:srgbClr val="336600"/>
          </a:solidFill>
        </p:spPr>
        <p:txBody>
          <a:bodyPr/>
          <a:lstStyle/>
          <a:p>
            <a:pPr algn="l"/>
            <a:r>
              <a:rPr lang="ja-JP" altLang="en-US" sz="1700" dirty="0">
                <a:latin typeface="+mn-ea"/>
                <a:ea typeface="+mn-ea"/>
              </a:rPr>
              <a:t>８．本研究テーマに関連する研究代表者のこれまでの経験・実績</a:t>
            </a:r>
            <a:r>
              <a:rPr lang="ja-JP" altLang="en-US" sz="1600" dirty="0">
                <a:latin typeface="+mn-ea"/>
                <a:ea typeface="+mn-ea"/>
              </a:rPr>
              <a:t>　</a:t>
            </a:r>
            <a:r>
              <a:rPr lang="en-US" altLang="ja-JP" sz="900" dirty="0"/>
              <a:t>【</a:t>
            </a:r>
            <a:r>
              <a:rPr lang="ja-JP" altLang="en-US" sz="900" b="1" dirty="0"/>
              <a:t>スライド３枚以内</a:t>
            </a:r>
            <a:r>
              <a:rPr lang="ja-JP" altLang="en-US" sz="900" dirty="0"/>
              <a:t>。本研究テーマに直接関連するもののみ</a:t>
            </a:r>
            <a:r>
              <a:rPr lang="en-US" altLang="ja-JP" sz="900" dirty="0"/>
              <a:t>】</a:t>
            </a:r>
            <a:endParaRPr lang="en-US" sz="1200" dirty="0">
              <a:latin typeface="+mn-ea"/>
              <a:ea typeface="+mn-ea"/>
            </a:endParaRPr>
          </a:p>
        </p:txBody>
      </p:sp>
      <p:sp>
        <p:nvSpPr>
          <p:cNvPr id="9" name="Rectangle 9">
            <a:extLst>
              <a:ext uri="{FF2B5EF4-FFF2-40B4-BE49-F238E27FC236}">
                <a16:creationId xmlns:a16="http://schemas.microsoft.com/office/drawing/2014/main" id="{E7A850B8-D99B-4349-B2D1-420A5E12B205}"/>
              </a:ext>
            </a:extLst>
          </p:cNvPr>
          <p:cNvSpPr/>
          <p:nvPr/>
        </p:nvSpPr>
        <p:spPr>
          <a:xfrm>
            <a:off x="35496" y="484316"/>
            <a:ext cx="1233030" cy="307777"/>
          </a:xfrm>
          <a:prstGeom prst="rect">
            <a:avLst/>
          </a:prstGeom>
          <a:solidFill>
            <a:schemeClr val="bg1"/>
          </a:solidFill>
        </p:spPr>
        <p:txBody>
          <a:bodyPr wrap="none" anchor="ctr" anchorCtr="0">
            <a:spAutoFit/>
          </a:bodyPr>
          <a:lstStyle/>
          <a:p>
            <a:r>
              <a:rPr lang="en-US" altLang="ja-JP" sz="1400" dirty="0"/>
              <a:t>(1) </a:t>
            </a:r>
            <a:r>
              <a:rPr lang="ja-JP" altLang="en-US" sz="1400" u="sng" dirty="0"/>
              <a:t>論文・著書</a:t>
            </a:r>
          </a:p>
        </p:txBody>
      </p:sp>
      <p:sp>
        <p:nvSpPr>
          <p:cNvPr id="11" name="Rectangle 9">
            <a:extLst>
              <a:ext uri="{FF2B5EF4-FFF2-40B4-BE49-F238E27FC236}">
                <a16:creationId xmlns:a16="http://schemas.microsoft.com/office/drawing/2014/main" id="{E7A850B8-D99B-4349-B2D1-420A5E12B205}"/>
              </a:ext>
            </a:extLst>
          </p:cNvPr>
          <p:cNvSpPr/>
          <p:nvPr/>
        </p:nvSpPr>
        <p:spPr>
          <a:xfrm>
            <a:off x="37869" y="2235891"/>
            <a:ext cx="3542958" cy="523220"/>
          </a:xfrm>
          <a:prstGeom prst="rect">
            <a:avLst/>
          </a:prstGeom>
          <a:solidFill>
            <a:schemeClr val="bg1"/>
          </a:solidFill>
        </p:spPr>
        <p:txBody>
          <a:bodyPr wrap="none" anchor="ctr" anchorCtr="0">
            <a:spAutoFit/>
          </a:bodyPr>
          <a:lstStyle/>
          <a:p>
            <a:r>
              <a:rPr lang="en-US" altLang="ja-JP" sz="1400" dirty="0"/>
              <a:t>(2) </a:t>
            </a:r>
            <a:r>
              <a:rPr lang="ja-JP" altLang="en-US" sz="1400" u="sng" dirty="0"/>
              <a:t>学会・シンポジウム・セミナー等での発表 </a:t>
            </a:r>
            <a:r>
              <a:rPr lang="ja-JP" altLang="en-US" sz="1400" dirty="0"/>
              <a:t> </a:t>
            </a:r>
            <a:endParaRPr lang="en-US" altLang="ja-JP" sz="1400" dirty="0"/>
          </a:p>
          <a:p>
            <a:r>
              <a:rPr lang="en-US" altLang="ja-JP" sz="1400" dirty="0"/>
              <a:t>     </a:t>
            </a:r>
            <a:r>
              <a:rPr lang="ja-JP" altLang="en-US" sz="1050" dirty="0"/>
              <a:t>（イベント名・会場、発表日、演題）</a:t>
            </a:r>
          </a:p>
        </p:txBody>
      </p:sp>
      <p:sp>
        <p:nvSpPr>
          <p:cNvPr id="13" name="Rectangle 9">
            <a:extLst>
              <a:ext uri="{FF2B5EF4-FFF2-40B4-BE49-F238E27FC236}">
                <a16:creationId xmlns:a16="http://schemas.microsoft.com/office/drawing/2014/main" id="{E7A850B8-D99B-4349-B2D1-420A5E12B205}"/>
              </a:ext>
            </a:extLst>
          </p:cNvPr>
          <p:cNvSpPr/>
          <p:nvPr/>
        </p:nvSpPr>
        <p:spPr>
          <a:xfrm>
            <a:off x="35496" y="3988041"/>
            <a:ext cx="6160661" cy="657872"/>
          </a:xfrm>
          <a:prstGeom prst="rect">
            <a:avLst/>
          </a:prstGeom>
          <a:solidFill>
            <a:schemeClr val="bg1"/>
          </a:solidFill>
        </p:spPr>
        <p:txBody>
          <a:bodyPr wrap="none" anchor="ctr" anchorCtr="0">
            <a:spAutoFit/>
          </a:bodyPr>
          <a:lstStyle/>
          <a:p>
            <a:pPr>
              <a:lnSpc>
                <a:spcPct val="150000"/>
              </a:lnSpc>
            </a:pPr>
            <a:r>
              <a:rPr lang="en-US" altLang="ja-JP" sz="1400" dirty="0"/>
              <a:t>(3) </a:t>
            </a:r>
            <a:r>
              <a:rPr lang="ja-JP" altLang="en-US" sz="1400" u="sng" dirty="0"/>
              <a:t>これまでに受けた研究費とその成果等</a:t>
            </a:r>
            <a:endParaRPr lang="en-US" altLang="ja-JP" sz="1400" u="sng" dirty="0"/>
          </a:p>
          <a:p>
            <a:pPr>
              <a:lnSpc>
                <a:spcPct val="150000"/>
              </a:lnSpc>
            </a:pPr>
            <a:r>
              <a:rPr lang="ja-JP" altLang="en-US" sz="1050" dirty="0"/>
              <a:t>      （研究資金名 ・ 期間（年度）・研究課題名 ・ 研究代表者または研究分担者の別 ・ 研究経費 ・ 主な成果）</a:t>
            </a:r>
            <a:endParaRPr lang="ja-JP" altLang="en-US" sz="1400" dirty="0"/>
          </a:p>
        </p:txBody>
      </p:sp>
      <p:sp>
        <p:nvSpPr>
          <p:cNvPr id="3" name="フッター プレースホルダー 13">
            <a:extLst>
              <a:ext uri="{FF2B5EF4-FFF2-40B4-BE49-F238E27FC236}">
                <a16:creationId xmlns:a16="http://schemas.microsoft.com/office/drawing/2014/main" id="{1DACCAB9-3CB0-58E3-CF66-51D72E8DCC9A}"/>
              </a:ext>
            </a:extLst>
          </p:cNvPr>
          <p:cNvSpPr>
            <a:spLocks noGrp="1"/>
          </p:cNvSpPr>
          <p:nvPr>
            <p:ph type="ftr" sz="quarter" idx="11"/>
          </p:nvPr>
        </p:nvSpPr>
        <p:spPr>
          <a:xfrm>
            <a:off x="12162" y="6637938"/>
            <a:ext cx="3551726" cy="217608"/>
          </a:xfrm>
        </p:spPr>
        <p:txBody>
          <a:bodyPr/>
          <a:lstStyle/>
          <a:p>
            <a:r>
              <a:rPr lang="ja-JP" altLang="en-US" dirty="0"/>
              <a:t>「くすりのシリコンバレー</a:t>
            </a:r>
            <a:r>
              <a:rPr lang="en-US" altLang="ja-JP" dirty="0"/>
              <a:t>TOYAMA</a:t>
            </a:r>
            <a:r>
              <a:rPr lang="ja-JP" altLang="en-US" dirty="0"/>
              <a:t>」創造コンソーシアム</a:t>
            </a:r>
            <a:r>
              <a:rPr lang="en-US" altLang="ja-JP" dirty="0"/>
              <a:t>【</a:t>
            </a:r>
            <a:r>
              <a:rPr lang="ja-JP" altLang="en-US" sz="900" dirty="0">
                <a:solidFill>
                  <a:schemeClr val="tx1"/>
                </a:solidFill>
                <a:latin typeface="HGPｺﾞｼｯｸM" panose="020B0600000000000000" pitchFamily="50" charset="-128"/>
                <a:ea typeface="HGPｺﾞｼｯｸM" panose="020B0600000000000000" pitchFamily="50" charset="-128"/>
              </a:rPr>
              <a:t>Ｒ７</a:t>
            </a:r>
            <a:r>
              <a:rPr lang="ja-JP" altLang="en-US" dirty="0"/>
              <a:t>新規募集</a:t>
            </a:r>
            <a:r>
              <a:rPr lang="en-US" altLang="ja-JP" dirty="0"/>
              <a:t>】</a:t>
            </a:r>
            <a:endParaRPr lang="ja-JP" altLang="en-US" dirty="0"/>
          </a:p>
        </p:txBody>
      </p:sp>
    </p:spTree>
    <p:extLst>
      <p:ext uri="{BB962C8B-B14F-4D97-AF65-F5344CB8AC3E}">
        <p14:creationId xmlns:p14="http://schemas.microsoft.com/office/powerpoint/2010/main" val="1451326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0C0845-0A07-6F46-AE73-632049CA1AC8}"/>
              </a:ext>
            </a:extLst>
          </p:cNvPr>
          <p:cNvSpPr>
            <a:spLocks noGrp="1"/>
          </p:cNvSpPr>
          <p:nvPr>
            <p:ph type="sldNum" sz="quarter" idx="12"/>
          </p:nvPr>
        </p:nvSpPr>
        <p:spPr/>
        <p:txBody>
          <a:bodyPr/>
          <a:lstStyle/>
          <a:p>
            <a:fld id="{2F143BD1-2DB3-4352-8591-6DD94F4E97F2}" type="slidenum">
              <a:rPr kumimoji="1" lang="ja-JP" altLang="en-US" smtClean="0">
                <a:latin typeface="+mn-ea"/>
              </a:rPr>
              <a:t>16</a:t>
            </a:fld>
            <a:endParaRPr kumimoji="1" lang="ja-JP" altLang="en-US">
              <a:latin typeface="+mn-ea"/>
            </a:endParaRPr>
          </a:p>
        </p:txBody>
      </p:sp>
      <p:sp>
        <p:nvSpPr>
          <p:cNvPr id="8" name="Title 1">
            <a:extLst>
              <a:ext uri="{FF2B5EF4-FFF2-40B4-BE49-F238E27FC236}">
                <a16:creationId xmlns:a16="http://schemas.microsoft.com/office/drawing/2014/main" id="{182D9E95-ED90-9647-B206-5781A5DFE145}"/>
              </a:ext>
            </a:extLst>
          </p:cNvPr>
          <p:cNvSpPr>
            <a:spLocks noGrp="1"/>
          </p:cNvSpPr>
          <p:nvPr>
            <p:ph type="title"/>
          </p:nvPr>
        </p:nvSpPr>
        <p:spPr>
          <a:xfrm>
            <a:off x="0" y="0"/>
            <a:ext cx="9144000" cy="438150"/>
          </a:xfrm>
          <a:prstGeom prst="rect">
            <a:avLst/>
          </a:prstGeom>
          <a:solidFill>
            <a:srgbClr val="336600"/>
          </a:solidFill>
        </p:spPr>
        <p:txBody>
          <a:bodyPr/>
          <a:lstStyle/>
          <a:p>
            <a:pPr algn="l"/>
            <a:r>
              <a:rPr lang="ja-JP" altLang="en-US" sz="1700" dirty="0">
                <a:latin typeface="+mn-ea"/>
                <a:ea typeface="+mn-ea"/>
              </a:rPr>
              <a:t>９．本研究テーマに関連する研究代表者の研究費</a:t>
            </a:r>
            <a:r>
              <a:rPr lang="ja-JP" altLang="en-US" sz="1600" dirty="0">
                <a:latin typeface="+mn-ea"/>
                <a:ea typeface="+mn-ea"/>
              </a:rPr>
              <a:t>　</a:t>
            </a:r>
            <a:r>
              <a:rPr lang="en-US" altLang="ja-JP" sz="900" dirty="0"/>
              <a:t>【</a:t>
            </a:r>
            <a:r>
              <a:rPr lang="ja-JP" altLang="en-US" sz="900" b="1" dirty="0"/>
              <a:t>スライド３枚以内</a:t>
            </a:r>
            <a:r>
              <a:rPr lang="ja-JP" altLang="en-US" sz="900" dirty="0"/>
              <a:t>。本研究テーマに直接関連するもののみ</a:t>
            </a:r>
            <a:r>
              <a:rPr lang="en-US" altLang="ja-JP" sz="900" dirty="0"/>
              <a:t>】</a:t>
            </a:r>
            <a:endParaRPr lang="en-US" sz="1200" dirty="0">
              <a:latin typeface="+mn-ea"/>
              <a:ea typeface="+mn-ea"/>
            </a:endParaRPr>
          </a:p>
        </p:txBody>
      </p:sp>
      <p:sp>
        <p:nvSpPr>
          <p:cNvPr id="13" name="Rectangle 9">
            <a:extLst>
              <a:ext uri="{FF2B5EF4-FFF2-40B4-BE49-F238E27FC236}">
                <a16:creationId xmlns:a16="http://schemas.microsoft.com/office/drawing/2014/main" id="{E7A850B8-D99B-4349-B2D1-420A5E12B205}"/>
              </a:ext>
            </a:extLst>
          </p:cNvPr>
          <p:cNvSpPr/>
          <p:nvPr/>
        </p:nvSpPr>
        <p:spPr>
          <a:xfrm>
            <a:off x="143508" y="415785"/>
            <a:ext cx="8892988" cy="1192240"/>
          </a:xfrm>
          <a:prstGeom prst="rect">
            <a:avLst/>
          </a:prstGeom>
          <a:noFill/>
        </p:spPr>
        <p:txBody>
          <a:bodyPr wrap="square" tIns="36000" bIns="36000" anchor="t" anchorCtr="0">
            <a:spAutoFit/>
          </a:bodyPr>
          <a:lstStyle/>
          <a:p>
            <a:pPr>
              <a:lnSpc>
                <a:spcPct val="150000"/>
              </a:lnSpc>
            </a:pPr>
            <a:r>
              <a:rPr lang="ja-JP" altLang="en-US" sz="1400" u="sng" dirty="0"/>
              <a:t>研究費の応募・受入等の状況</a:t>
            </a:r>
            <a:endParaRPr lang="en-US" altLang="ja-JP" sz="1400" u="sng" dirty="0"/>
          </a:p>
          <a:p>
            <a:r>
              <a:rPr lang="ja-JP" altLang="en-US" sz="1050" dirty="0"/>
              <a:t>研究代表者の本申請時点における、応募中／または採択されている研究費</a:t>
            </a:r>
            <a:r>
              <a:rPr lang="en-US" altLang="ja-JP" sz="1050" dirty="0"/>
              <a:t>(</a:t>
            </a:r>
            <a:r>
              <a:rPr lang="ja-JP" altLang="en-US" sz="1050" dirty="0"/>
              <a:t>国内外を問わず、競争的研究費のほか、民間財団からの助成金、企業からの受託研究費や共同研究費等の研究資金を含む。）について記載してください。</a:t>
            </a:r>
            <a:endParaRPr lang="en-US" altLang="ja-JP" sz="1050" dirty="0"/>
          </a:p>
          <a:p>
            <a:pPr>
              <a:lnSpc>
                <a:spcPct val="150000"/>
              </a:lnSpc>
            </a:pPr>
            <a:endParaRPr lang="en-US" altLang="ja-JP" sz="1000" dirty="0"/>
          </a:p>
          <a:p>
            <a:pPr>
              <a:lnSpc>
                <a:spcPct val="150000"/>
              </a:lnSpc>
            </a:pPr>
            <a:r>
              <a:rPr lang="ja-JP" altLang="en-US" sz="1050" dirty="0"/>
              <a:t> 応募中または採択の別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lang="ja-JP" altLang="en-US" sz="1050" dirty="0"/>
              <a:t>研究資金名  ・ 期間（年度） ・ 研究課題名  ・ 研究代表者または研究分担者の別  ・ 各年度の研究経費（間接経費含む）</a:t>
            </a:r>
          </a:p>
        </p:txBody>
      </p:sp>
      <p:sp>
        <p:nvSpPr>
          <p:cNvPr id="3" name="フッター プレースホルダー 13">
            <a:extLst>
              <a:ext uri="{FF2B5EF4-FFF2-40B4-BE49-F238E27FC236}">
                <a16:creationId xmlns:a16="http://schemas.microsoft.com/office/drawing/2014/main" id="{B434EA69-DDB8-AB0F-B413-4F5A535D1724}"/>
              </a:ext>
            </a:extLst>
          </p:cNvPr>
          <p:cNvSpPr>
            <a:spLocks noGrp="1"/>
          </p:cNvSpPr>
          <p:nvPr>
            <p:ph type="ftr" sz="quarter" idx="11"/>
          </p:nvPr>
        </p:nvSpPr>
        <p:spPr>
          <a:xfrm>
            <a:off x="12162" y="6637938"/>
            <a:ext cx="3551726" cy="217608"/>
          </a:xfrm>
        </p:spPr>
        <p:txBody>
          <a:bodyPr/>
          <a:lstStyle/>
          <a:p>
            <a:r>
              <a:rPr lang="ja-JP" altLang="en-US" dirty="0"/>
              <a:t>「くすりのシリコンバレー</a:t>
            </a:r>
            <a:r>
              <a:rPr lang="en-US" altLang="ja-JP" dirty="0"/>
              <a:t>TOYAMA</a:t>
            </a:r>
            <a:r>
              <a:rPr lang="ja-JP" altLang="en-US" dirty="0"/>
              <a:t>」創造コンソーシアム</a:t>
            </a:r>
            <a:r>
              <a:rPr lang="en-US" altLang="ja-JP" dirty="0"/>
              <a:t>【</a:t>
            </a:r>
            <a:r>
              <a:rPr lang="ja-JP" altLang="en-US" sz="900" dirty="0">
                <a:solidFill>
                  <a:schemeClr val="tx1"/>
                </a:solidFill>
                <a:latin typeface="HGPｺﾞｼｯｸM" panose="020B0600000000000000" pitchFamily="50" charset="-128"/>
                <a:ea typeface="HGPｺﾞｼｯｸM" panose="020B0600000000000000" pitchFamily="50" charset="-128"/>
              </a:rPr>
              <a:t>Ｒ７</a:t>
            </a:r>
            <a:r>
              <a:rPr lang="ja-JP" altLang="en-US" dirty="0"/>
              <a:t>新規募集</a:t>
            </a:r>
            <a:r>
              <a:rPr lang="en-US" altLang="ja-JP" dirty="0"/>
              <a:t>】</a:t>
            </a:r>
            <a:endParaRPr lang="ja-JP" altLang="en-US" dirty="0"/>
          </a:p>
        </p:txBody>
      </p:sp>
    </p:spTree>
    <p:extLst>
      <p:ext uri="{BB962C8B-B14F-4D97-AF65-F5344CB8AC3E}">
        <p14:creationId xmlns:p14="http://schemas.microsoft.com/office/powerpoint/2010/main" val="3485254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0C0845-0A07-6F46-AE73-632049CA1AC8}"/>
              </a:ext>
            </a:extLst>
          </p:cNvPr>
          <p:cNvSpPr>
            <a:spLocks noGrp="1"/>
          </p:cNvSpPr>
          <p:nvPr>
            <p:ph type="sldNum" sz="quarter" idx="12"/>
          </p:nvPr>
        </p:nvSpPr>
        <p:spPr/>
        <p:txBody>
          <a:bodyPr/>
          <a:lstStyle/>
          <a:p>
            <a:fld id="{2F143BD1-2DB3-4352-8591-6DD94F4E97F2}" type="slidenum">
              <a:rPr kumimoji="1" lang="ja-JP" altLang="en-US" smtClean="0">
                <a:latin typeface="+mn-ea"/>
              </a:rPr>
              <a:t>17</a:t>
            </a:fld>
            <a:endParaRPr kumimoji="1" lang="ja-JP" altLang="en-US">
              <a:latin typeface="+mn-ea"/>
            </a:endParaRPr>
          </a:p>
        </p:txBody>
      </p:sp>
      <p:sp>
        <p:nvSpPr>
          <p:cNvPr id="8" name="Title 1">
            <a:extLst>
              <a:ext uri="{FF2B5EF4-FFF2-40B4-BE49-F238E27FC236}">
                <a16:creationId xmlns:a16="http://schemas.microsoft.com/office/drawing/2014/main" id="{182D9E95-ED90-9647-B206-5781A5DFE145}"/>
              </a:ext>
            </a:extLst>
          </p:cNvPr>
          <p:cNvSpPr>
            <a:spLocks noGrp="1"/>
          </p:cNvSpPr>
          <p:nvPr>
            <p:ph type="title"/>
          </p:nvPr>
        </p:nvSpPr>
        <p:spPr>
          <a:xfrm>
            <a:off x="0" y="0"/>
            <a:ext cx="9144000" cy="438150"/>
          </a:xfrm>
          <a:prstGeom prst="rect">
            <a:avLst/>
          </a:prstGeom>
          <a:solidFill>
            <a:srgbClr val="336600"/>
          </a:solidFill>
        </p:spPr>
        <p:txBody>
          <a:bodyPr/>
          <a:lstStyle/>
          <a:p>
            <a:pPr algn="l"/>
            <a:r>
              <a:rPr lang="ja-JP" altLang="en-US" sz="1800" dirty="0">
                <a:latin typeface="+mn-ea"/>
                <a:ea typeface="+mn-ea"/>
              </a:rPr>
              <a:t>その他、特記事項　</a:t>
            </a:r>
            <a:r>
              <a:rPr lang="en-US" altLang="ja-JP" sz="1000" dirty="0"/>
              <a:t>【</a:t>
            </a:r>
            <a:r>
              <a:rPr lang="ja-JP" altLang="en-US" sz="1000" b="1" dirty="0"/>
              <a:t>スライド１枚</a:t>
            </a:r>
            <a:r>
              <a:rPr lang="en-US" altLang="ja-JP" sz="1000" dirty="0"/>
              <a:t>】</a:t>
            </a:r>
            <a:endParaRPr lang="en-US" sz="1400" dirty="0">
              <a:latin typeface="+mn-ea"/>
              <a:ea typeface="+mn-ea"/>
            </a:endParaRPr>
          </a:p>
        </p:txBody>
      </p:sp>
      <p:sp>
        <p:nvSpPr>
          <p:cNvPr id="2" name="正方形/長方形 1"/>
          <p:cNvSpPr/>
          <p:nvPr/>
        </p:nvSpPr>
        <p:spPr>
          <a:xfrm>
            <a:off x="12163" y="476672"/>
            <a:ext cx="7776864" cy="261610"/>
          </a:xfrm>
          <a:prstGeom prst="rect">
            <a:avLst/>
          </a:prstGeom>
        </p:spPr>
        <p:txBody>
          <a:bodyPr wrap="square">
            <a:spAutoFit/>
          </a:bodyPr>
          <a:lstStyle/>
          <a:p>
            <a:r>
              <a:rPr lang="ja-JP" altLang="en-US" sz="1100" dirty="0"/>
              <a:t>■ 本研究計画書の補足事項や参考情報等がある場合には記述してください。</a:t>
            </a:r>
          </a:p>
        </p:txBody>
      </p:sp>
      <p:sp>
        <p:nvSpPr>
          <p:cNvPr id="5" name="フッター プレースホルダー 13">
            <a:extLst>
              <a:ext uri="{FF2B5EF4-FFF2-40B4-BE49-F238E27FC236}">
                <a16:creationId xmlns:a16="http://schemas.microsoft.com/office/drawing/2014/main" id="{EB1213FB-2E74-15CB-0A41-752EFDDB7D10}"/>
              </a:ext>
            </a:extLst>
          </p:cNvPr>
          <p:cNvSpPr>
            <a:spLocks noGrp="1"/>
          </p:cNvSpPr>
          <p:nvPr>
            <p:ph type="ftr" sz="quarter" idx="11"/>
          </p:nvPr>
        </p:nvSpPr>
        <p:spPr>
          <a:xfrm>
            <a:off x="12162" y="6637938"/>
            <a:ext cx="3551726" cy="217608"/>
          </a:xfrm>
        </p:spPr>
        <p:txBody>
          <a:bodyPr/>
          <a:lstStyle/>
          <a:p>
            <a:r>
              <a:rPr lang="ja-JP" altLang="en-US" dirty="0"/>
              <a:t>「くすりのシリコンバレー</a:t>
            </a:r>
            <a:r>
              <a:rPr lang="en-US" altLang="ja-JP" dirty="0"/>
              <a:t>TOYAMA</a:t>
            </a:r>
            <a:r>
              <a:rPr lang="ja-JP" altLang="en-US" dirty="0"/>
              <a:t>」創造コンソーシアム</a:t>
            </a:r>
            <a:r>
              <a:rPr lang="en-US" altLang="ja-JP" dirty="0"/>
              <a:t>【</a:t>
            </a:r>
            <a:r>
              <a:rPr lang="ja-JP" altLang="en-US" sz="900" dirty="0">
                <a:solidFill>
                  <a:schemeClr val="tx1"/>
                </a:solidFill>
                <a:latin typeface="HGPｺﾞｼｯｸM" panose="020B0600000000000000" pitchFamily="50" charset="-128"/>
                <a:ea typeface="HGPｺﾞｼｯｸM" panose="020B0600000000000000" pitchFamily="50" charset="-128"/>
              </a:rPr>
              <a:t>Ｒ７</a:t>
            </a:r>
            <a:r>
              <a:rPr lang="ja-JP" altLang="en-US" dirty="0"/>
              <a:t>新規募集</a:t>
            </a:r>
            <a:r>
              <a:rPr lang="en-US" altLang="ja-JP" dirty="0"/>
              <a:t>】</a:t>
            </a:r>
            <a:endParaRPr lang="ja-JP" altLang="en-US" dirty="0"/>
          </a:p>
        </p:txBody>
      </p:sp>
    </p:spTree>
    <p:extLst>
      <p:ext uri="{BB962C8B-B14F-4D97-AF65-F5344CB8AC3E}">
        <p14:creationId xmlns:p14="http://schemas.microsoft.com/office/powerpoint/2010/main" val="1522696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ッター プレースホルダー 13">
            <a:extLst>
              <a:ext uri="{FF2B5EF4-FFF2-40B4-BE49-F238E27FC236}">
                <a16:creationId xmlns:a16="http://schemas.microsoft.com/office/drawing/2014/main" id="{D7F0AFD1-A8E2-9642-A223-55F8048571EE}"/>
              </a:ext>
            </a:extLst>
          </p:cNvPr>
          <p:cNvSpPr>
            <a:spLocks noGrp="1"/>
          </p:cNvSpPr>
          <p:nvPr>
            <p:ph type="ftr" sz="quarter" idx="11"/>
          </p:nvPr>
        </p:nvSpPr>
        <p:spPr>
          <a:xfrm>
            <a:off x="179512" y="49829"/>
            <a:ext cx="7272808" cy="714875"/>
          </a:xfrm>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「くすりのシリコンバレー</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TOYAMA</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」創造コンソーシアム（富山くすりコンソ）</a:t>
            </a: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面接評価日程について事前確認のお願い</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9" name="テキスト ボックス 8">
            <a:extLst>
              <a:ext uri="{FF2B5EF4-FFF2-40B4-BE49-F238E27FC236}">
                <a16:creationId xmlns:a16="http://schemas.microsoft.com/office/drawing/2014/main" id="{85544CC7-D36E-F5EE-12D5-88FA141DB61E}"/>
              </a:ext>
            </a:extLst>
          </p:cNvPr>
          <p:cNvSpPr txBox="1"/>
          <p:nvPr/>
        </p:nvSpPr>
        <p:spPr>
          <a:xfrm>
            <a:off x="251520" y="836712"/>
            <a:ext cx="8712968" cy="1200329"/>
          </a:xfrm>
          <a:prstGeom prst="rect">
            <a:avLst/>
          </a:prstGeom>
          <a:noFill/>
        </p:spPr>
        <p:txBody>
          <a:bodyPr wrap="square">
            <a:sp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富山くすりコンソ運営事務局で申請書類を受け付けたのち、書面評価を行います。</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書面評価を通過した研究テーマは、面接評価へ進んでいただきますので、あらかじめ日程を確認させていただきます。</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下記の面接評価「候補時間枠」について、対応可能な時間枠全てに☑をお願いします。</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（面接評価：　評価者への</a:t>
            </a:r>
            <a:r>
              <a:rPr kumimoji="1" lang="ja-JP" altLang="en-US" sz="12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発表</a:t>
            </a:r>
            <a:r>
              <a:rPr kumimoji="1" lang="en-US" altLang="ja-JP" sz="12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25</a:t>
            </a:r>
            <a:r>
              <a:rPr kumimoji="1" lang="ja-JP" altLang="en-US" sz="12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分間</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質疑応答</a:t>
            </a:r>
            <a:r>
              <a:rPr kumimoji="1" lang="en-US" altLang="ja-JP" sz="12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25</a:t>
            </a:r>
            <a:r>
              <a:rPr kumimoji="1" lang="ja-JP" altLang="en-US" sz="12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分間</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となります。県庁近辺の会議室で開催予定です。当日は会場参加にてお願いいたします。なお、面接評価の詳細は別途ご案内します。）</a:t>
            </a:r>
          </a:p>
        </p:txBody>
      </p:sp>
      <p:graphicFrame>
        <p:nvGraphicFramePr>
          <p:cNvPr id="11" name="表 10">
            <a:extLst>
              <a:ext uri="{FF2B5EF4-FFF2-40B4-BE49-F238E27FC236}">
                <a16:creationId xmlns:a16="http://schemas.microsoft.com/office/drawing/2014/main" id="{94E70D67-87EB-06C4-10F7-84551D8026E0}"/>
              </a:ext>
            </a:extLst>
          </p:cNvPr>
          <p:cNvGraphicFramePr>
            <a:graphicFrameLocks noGrp="1"/>
          </p:cNvGraphicFramePr>
          <p:nvPr>
            <p:extLst>
              <p:ext uri="{D42A27DB-BD31-4B8C-83A1-F6EECF244321}">
                <p14:modId xmlns:p14="http://schemas.microsoft.com/office/powerpoint/2010/main" val="1422860551"/>
              </p:ext>
            </p:extLst>
          </p:nvPr>
        </p:nvGraphicFramePr>
        <p:xfrm>
          <a:off x="1547664" y="2144055"/>
          <a:ext cx="5509601" cy="4253950"/>
        </p:xfrm>
        <a:graphic>
          <a:graphicData uri="http://schemas.openxmlformats.org/drawingml/2006/table">
            <a:tbl>
              <a:tblPr/>
              <a:tblGrid>
                <a:gridCol w="994653">
                  <a:extLst>
                    <a:ext uri="{9D8B030D-6E8A-4147-A177-3AD203B41FA5}">
                      <a16:colId xmlns:a16="http://schemas.microsoft.com/office/drawing/2014/main" val="2982850692"/>
                    </a:ext>
                  </a:extLst>
                </a:gridCol>
                <a:gridCol w="2032015">
                  <a:extLst>
                    <a:ext uri="{9D8B030D-6E8A-4147-A177-3AD203B41FA5}">
                      <a16:colId xmlns:a16="http://schemas.microsoft.com/office/drawing/2014/main" val="210522943"/>
                    </a:ext>
                  </a:extLst>
                </a:gridCol>
                <a:gridCol w="792088">
                  <a:extLst>
                    <a:ext uri="{9D8B030D-6E8A-4147-A177-3AD203B41FA5}">
                      <a16:colId xmlns:a16="http://schemas.microsoft.com/office/drawing/2014/main" val="600773099"/>
                    </a:ext>
                  </a:extLst>
                </a:gridCol>
                <a:gridCol w="864096">
                  <a:extLst>
                    <a:ext uri="{9D8B030D-6E8A-4147-A177-3AD203B41FA5}">
                      <a16:colId xmlns:a16="http://schemas.microsoft.com/office/drawing/2014/main" val="1987214898"/>
                    </a:ext>
                  </a:extLst>
                </a:gridCol>
                <a:gridCol w="826749">
                  <a:extLst>
                    <a:ext uri="{9D8B030D-6E8A-4147-A177-3AD203B41FA5}">
                      <a16:colId xmlns:a16="http://schemas.microsoft.com/office/drawing/2014/main" val="929920097"/>
                    </a:ext>
                  </a:extLst>
                </a:gridCol>
              </a:tblGrid>
              <a:tr h="724123">
                <a:tc>
                  <a:txBody>
                    <a:bodyPr/>
                    <a:lstStyle/>
                    <a:p>
                      <a:pPr algn="ctr" fontAlgn="ctr">
                        <a:lnSpc>
                          <a:spcPts val="2000"/>
                        </a:lnSpc>
                      </a:pPr>
                      <a:r>
                        <a:rPr lang="ja-JP" altLang="en-US" sz="1200" b="1" i="0" u="none" strike="noStrike" dirty="0">
                          <a:solidFill>
                            <a:srgbClr val="000000"/>
                          </a:solidFill>
                          <a:effectLst/>
                          <a:latin typeface="+mn-ea"/>
                          <a:ea typeface="+mn-ea"/>
                        </a:rPr>
                        <a:t>確認欄</a:t>
                      </a:r>
                      <a:endParaRPr lang="en-US" altLang="ja-JP" sz="1200" b="1" i="0" u="none" strike="noStrike" dirty="0">
                        <a:solidFill>
                          <a:srgbClr val="000000"/>
                        </a:solidFill>
                        <a:effectLst/>
                        <a:latin typeface="+mn-ea"/>
                        <a:ea typeface="+mn-ea"/>
                      </a:endParaRPr>
                    </a:p>
                    <a:p>
                      <a:pPr algn="ctr" fontAlgn="ctr">
                        <a:lnSpc>
                          <a:spcPts val="2000"/>
                        </a:lnSpc>
                      </a:pPr>
                      <a:r>
                        <a:rPr lang="ja-JP" altLang="en-US" sz="1200" b="1" i="0" u="none" strike="noStrike" dirty="0">
                          <a:solidFill>
                            <a:srgbClr val="000000"/>
                          </a:solidFill>
                          <a:effectLst/>
                          <a:latin typeface="+mn-ea"/>
                          <a:ea typeface="+mn-ea"/>
                        </a:rPr>
                        <a:t>〇を記入</a:t>
                      </a:r>
                      <a:endParaRPr lang="zh-TW" altLang="en-US" sz="1200" b="1" i="0" u="none" strike="noStrike" dirty="0">
                        <a:solidFill>
                          <a:srgbClr val="000000"/>
                        </a:solidFill>
                        <a:effectLst/>
                        <a:latin typeface="+mn-ea"/>
                        <a:ea typeface="+mn-ea"/>
                      </a:endParaRPr>
                    </a:p>
                  </a:txBody>
                  <a:tcPr marL="4671" marR="4671"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n-ea"/>
                          <a:ea typeface="+mn-ea"/>
                        </a:rPr>
                        <a:t>面接評価の候補時間枠</a:t>
                      </a:r>
                      <a:endParaRPr lang="zh-TW" altLang="en-US" sz="1100" b="0" i="0" u="none" strike="noStrike" dirty="0">
                        <a:solidFill>
                          <a:srgbClr val="000000"/>
                        </a:solidFill>
                        <a:effectLst/>
                        <a:latin typeface="+mn-ea"/>
                        <a:ea typeface="+mn-ea"/>
                      </a:endParaRPr>
                    </a:p>
                  </a:txBody>
                  <a:tcPr marL="4671" marR="4671"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lnSpc>
                          <a:spcPts val="1400"/>
                        </a:lnSpc>
                      </a:pPr>
                      <a:r>
                        <a:rPr lang="ja-JP" altLang="en-US" sz="1000" b="0" i="0" u="none" strike="noStrike" dirty="0">
                          <a:solidFill>
                            <a:srgbClr val="000000"/>
                          </a:solidFill>
                          <a:effectLst/>
                          <a:latin typeface="+mn-ea"/>
                          <a:ea typeface="+mn-ea"/>
                        </a:rPr>
                        <a:t>発表開始</a:t>
                      </a:r>
                      <a:endParaRPr lang="en-US" altLang="ja-JP" sz="1000" b="0" i="0" u="none" strike="noStrike" dirty="0">
                        <a:solidFill>
                          <a:srgbClr val="000000"/>
                        </a:solidFill>
                        <a:effectLst/>
                        <a:latin typeface="+mn-ea"/>
                        <a:ea typeface="+mn-ea"/>
                      </a:endParaRPr>
                    </a:p>
                    <a:p>
                      <a:pPr algn="ctr" fontAlgn="ctr">
                        <a:lnSpc>
                          <a:spcPts val="1400"/>
                        </a:lnSpc>
                      </a:pPr>
                      <a:r>
                        <a:rPr lang="en-US" altLang="ja-JP" sz="1000" b="0" i="0" u="none" strike="noStrike" dirty="0">
                          <a:solidFill>
                            <a:srgbClr val="000000"/>
                          </a:solidFill>
                          <a:effectLst/>
                          <a:latin typeface="+mn-ea"/>
                          <a:ea typeface="+mn-ea"/>
                        </a:rPr>
                        <a:t>25</a:t>
                      </a:r>
                      <a:r>
                        <a:rPr lang="ja-JP" altLang="en-US" sz="1000" b="0" i="0" u="none" strike="noStrike" dirty="0">
                          <a:solidFill>
                            <a:srgbClr val="000000"/>
                          </a:solidFill>
                          <a:effectLst/>
                          <a:latin typeface="+mn-ea"/>
                          <a:ea typeface="+mn-ea"/>
                        </a:rPr>
                        <a:t>分間</a:t>
                      </a:r>
                    </a:p>
                  </a:txBody>
                  <a:tcPr marL="4671" marR="4671" marT="2160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lnSpc>
                          <a:spcPts val="1400"/>
                        </a:lnSpc>
                      </a:pPr>
                      <a:r>
                        <a:rPr lang="ja-JP" altLang="en-US" sz="1000" b="0" i="0" u="none" strike="noStrike" dirty="0">
                          <a:solidFill>
                            <a:srgbClr val="000000"/>
                          </a:solidFill>
                          <a:effectLst/>
                          <a:latin typeface="+mn-ea"/>
                          <a:ea typeface="+mn-ea"/>
                        </a:rPr>
                        <a:t>質疑応答開始</a:t>
                      </a:r>
                      <a:endParaRPr lang="en-US" altLang="ja-JP" sz="1000" b="0" i="0" u="none" strike="noStrike" dirty="0">
                        <a:solidFill>
                          <a:srgbClr val="000000"/>
                        </a:solidFill>
                        <a:effectLst/>
                        <a:latin typeface="+mn-ea"/>
                        <a:ea typeface="+mn-ea"/>
                      </a:endParaRPr>
                    </a:p>
                    <a:p>
                      <a:pPr algn="ctr" fontAlgn="ctr">
                        <a:lnSpc>
                          <a:spcPts val="1400"/>
                        </a:lnSpc>
                      </a:pPr>
                      <a:r>
                        <a:rPr lang="en-US" altLang="ja-JP" sz="1000" b="0" i="0" u="none" strike="noStrike" dirty="0">
                          <a:solidFill>
                            <a:srgbClr val="000000"/>
                          </a:solidFill>
                          <a:effectLst/>
                          <a:latin typeface="+mn-ea"/>
                          <a:ea typeface="+mn-ea"/>
                        </a:rPr>
                        <a:t>25</a:t>
                      </a:r>
                      <a:r>
                        <a:rPr lang="ja-JP" altLang="en-US" sz="1000" b="0" i="0" u="none" strike="noStrike" dirty="0">
                          <a:solidFill>
                            <a:srgbClr val="000000"/>
                          </a:solidFill>
                          <a:effectLst/>
                          <a:latin typeface="+mn-ea"/>
                          <a:ea typeface="+mn-ea"/>
                        </a:rPr>
                        <a:t>分間</a:t>
                      </a:r>
                    </a:p>
                  </a:txBody>
                  <a:tcPr marL="4671" marR="4671" marT="2160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lnSpc>
                          <a:spcPts val="1400"/>
                        </a:lnSpc>
                      </a:pPr>
                      <a:r>
                        <a:rPr lang="ja-JP" altLang="en-US" sz="1000" b="0" i="0" u="none" strike="noStrike" dirty="0">
                          <a:solidFill>
                            <a:srgbClr val="000000"/>
                          </a:solidFill>
                          <a:effectLst/>
                          <a:latin typeface="+mn-ea"/>
                          <a:ea typeface="+mn-ea"/>
                        </a:rPr>
                        <a:t>終了時間</a:t>
                      </a:r>
                    </a:p>
                  </a:txBody>
                  <a:tcPr marL="4671" marR="4671" marT="2160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43631871"/>
                  </a:ext>
                </a:extLst>
              </a:tr>
              <a:tr h="392203">
                <a:tc>
                  <a:txBody>
                    <a:bodyPr/>
                    <a:lstStyle/>
                    <a:p>
                      <a:pPr algn="ctr" fontAlgn="ctr"/>
                      <a:endParaRPr lang="ja-JP" altLang="en-US" sz="1400" b="1" i="0" u="none" strike="noStrike" dirty="0">
                        <a:solidFill>
                          <a:srgbClr val="000000"/>
                        </a:solidFill>
                        <a:effectLst/>
                        <a:latin typeface="+mn-ea"/>
                        <a:ea typeface="+mn-ea"/>
                      </a:endParaRP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lvl="1" algn="l" fontAlgn="ctr"/>
                      <a:r>
                        <a:rPr lang="en-US" altLang="ja-JP" sz="1100" b="0" i="0" u="none" strike="noStrike" dirty="0">
                          <a:solidFill>
                            <a:schemeClr val="tx1"/>
                          </a:solidFill>
                          <a:effectLst/>
                          <a:latin typeface="+mn-ea"/>
                          <a:ea typeface="+mn-ea"/>
                        </a:rPr>
                        <a:t> 4/7</a:t>
                      </a:r>
                      <a:r>
                        <a:rPr lang="ja-JP" altLang="en-US" sz="1100" b="0" i="0" u="none" strike="noStrike" dirty="0">
                          <a:solidFill>
                            <a:schemeClr val="tx1"/>
                          </a:solidFill>
                          <a:effectLst/>
                          <a:latin typeface="+mn-ea"/>
                          <a:ea typeface="+mn-ea"/>
                        </a:rPr>
                        <a:t>（月）</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ctr"/>
                      <a:r>
                        <a:rPr lang="en-US" altLang="ja-JP" sz="1100" b="0" i="0" u="none" strike="noStrike" dirty="0">
                          <a:solidFill>
                            <a:srgbClr val="000000"/>
                          </a:solidFill>
                          <a:effectLst/>
                          <a:latin typeface="+mn-ea"/>
                          <a:ea typeface="+mn-ea"/>
                        </a:rPr>
                        <a:t>16</a:t>
                      </a:r>
                      <a:r>
                        <a:rPr lang="ja-JP" altLang="en-US" sz="1100" b="0" i="0" u="none" strike="noStrike" dirty="0">
                          <a:solidFill>
                            <a:srgbClr val="000000"/>
                          </a:solidFill>
                          <a:effectLst/>
                          <a:latin typeface="+mn-ea"/>
                          <a:ea typeface="+mn-ea"/>
                        </a:rPr>
                        <a:t>：</a:t>
                      </a:r>
                      <a:r>
                        <a:rPr lang="en-US" altLang="ja-JP" sz="1100" b="0" i="0" u="none" strike="noStrike" dirty="0">
                          <a:solidFill>
                            <a:srgbClr val="000000"/>
                          </a:solidFill>
                          <a:effectLst/>
                          <a:latin typeface="+mn-ea"/>
                          <a:ea typeface="+mn-ea"/>
                        </a:rPr>
                        <a:t>00</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ctr"/>
                      <a:r>
                        <a:rPr lang="en-US" altLang="ja-JP" sz="1100" b="0" i="0" u="none" strike="noStrike" dirty="0">
                          <a:solidFill>
                            <a:srgbClr val="000000"/>
                          </a:solidFill>
                          <a:effectLst/>
                          <a:latin typeface="+mn-ea"/>
                          <a:ea typeface="+mn-ea"/>
                        </a:rPr>
                        <a:t>16</a:t>
                      </a:r>
                      <a:r>
                        <a:rPr lang="ja-JP" altLang="en-US" sz="1100" b="0" i="0" u="none" strike="noStrike" dirty="0">
                          <a:solidFill>
                            <a:srgbClr val="000000"/>
                          </a:solidFill>
                          <a:effectLst/>
                          <a:latin typeface="+mn-ea"/>
                          <a:ea typeface="+mn-ea"/>
                        </a:rPr>
                        <a:t>：</a:t>
                      </a:r>
                      <a:r>
                        <a:rPr lang="en-US" altLang="ja-JP" sz="1100" b="0" i="0" u="none" strike="noStrike" dirty="0">
                          <a:solidFill>
                            <a:srgbClr val="000000"/>
                          </a:solidFill>
                          <a:effectLst/>
                          <a:latin typeface="+mn-ea"/>
                          <a:ea typeface="+mn-ea"/>
                        </a:rPr>
                        <a:t>25</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ctr"/>
                      <a:r>
                        <a:rPr lang="en-US" altLang="ja-JP" sz="1100" b="0" i="0" u="none" strike="noStrike" dirty="0">
                          <a:solidFill>
                            <a:srgbClr val="000000"/>
                          </a:solidFill>
                          <a:effectLst/>
                          <a:latin typeface="+mn-ea"/>
                          <a:ea typeface="+mn-ea"/>
                        </a:rPr>
                        <a:t>16</a:t>
                      </a:r>
                      <a:r>
                        <a:rPr lang="ja-JP" altLang="en-US" sz="1100" b="0" i="0" u="none" strike="noStrike" dirty="0">
                          <a:solidFill>
                            <a:srgbClr val="000000"/>
                          </a:solidFill>
                          <a:effectLst/>
                          <a:latin typeface="+mn-ea"/>
                          <a:ea typeface="+mn-ea"/>
                        </a:rPr>
                        <a:t>：</a:t>
                      </a:r>
                      <a:r>
                        <a:rPr lang="en-US" altLang="ja-JP" sz="1100" b="0" i="0" u="none" strike="noStrike" dirty="0">
                          <a:solidFill>
                            <a:srgbClr val="000000"/>
                          </a:solidFill>
                          <a:effectLst/>
                          <a:latin typeface="+mn-ea"/>
                          <a:ea typeface="+mn-ea"/>
                        </a:rPr>
                        <a:t>50</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extLst>
                  <a:ext uri="{0D108BD9-81ED-4DB2-BD59-A6C34878D82A}">
                    <a16:rowId xmlns:a16="http://schemas.microsoft.com/office/drawing/2014/main" val="4010880929"/>
                  </a:ext>
                </a:extLst>
              </a:tr>
              <a:tr h="392203">
                <a:tc>
                  <a:txBody>
                    <a:bodyPr/>
                    <a:lstStyle/>
                    <a:p>
                      <a:pPr algn="ctr" fontAlgn="ctr"/>
                      <a:endParaRPr lang="ja-JP" altLang="en-US" sz="1400" b="1" i="0" u="none" strike="noStrike" dirty="0">
                        <a:solidFill>
                          <a:schemeClr val="tx1"/>
                        </a:solidFill>
                        <a:effectLst/>
                        <a:latin typeface="+mn-ea"/>
                        <a:ea typeface="+mn-ea"/>
                      </a:endParaRP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lvl="1" algn="l" fontAlgn="ctr"/>
                      <a:r>
                        <a:rPr lang="ja-JP" altLang="en-US" sz="1100" b="0" i="0" u="none" strike="noStrike" dirty="0">
                          <a:solidFill>
                            <a:schemeClr val="tx1"/>
                          </a:solidFill>
                          <a:effectLst/>
                          <a:latin typeface="+mn-ea"/>
                          <a:ea typeface="+mn-ea"/>
                        </a:rPr>
                        <a:t> </a:t>
                      </a:r>
                      <a:r>
                        <a:rPr lang="en-US" altLang="ja-JP" sz="1100" b="0" i="0" u="none" strike="noStrike" dirty="0">
                          <a:solidFill>
                            <a:schemeClr val="tx1"/>
                          </a:solidFill>
                          <a:effectLst/>
                          <a:latin typeface="+mn-ea"/>
                          <a:ea typeface="+mn-ea"/>
                        </a:rPr>
                        <a:t>4/8</a:t>
                      </a:r>
                      <a:r>
                        <a:rPr lang="ja-JP" altLang="en-US" sz="1100" b="0" i="0" u="none" strike="noStrike" dirty="0">
                          <a:solidFill>
                            <a:schemeClr val="tx1"/>
                          </a:solidFill>
                          <a:effectLst/>
                          <a:latin typeface="+mn-ea"/>
                          <a:ea typeface="+mn-ea"/>
                        </a:rPr>
                        <a:t>（火） ①</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100" b="0" i="0" u="none" strike="noStrike" dirty="0">
                          <a:solidFill>
                            <a:schemeClr val="tx1"/>
                          </a:solidFill>
                          <a:effectLst/>
                          <a:latin typeface="+mn-ea"/>
                          <a:ea typeface="+mn-ea"/>
                        </a:rPr>
                        <a:t>10</a:t>
                      </a:r>
                      <a:r>
                        <a:rPr lang="ja-JP" altLang="en-US" sz="1100" b="0" i="0" u="none" strike="noStrike" dirty="0">
                          <a:solidFill>
                            <a:schemeClr val="tx1"/>
                          </a:solidFill>
                          <a:effectLst/>
                          <a:latin typeface="+mn-ea"/>
                          <a:ea typeface="+mn-ea"/>
                        </a:rPr>
                        <a:t>：</a:t>
                      </a:r>
                      <a:r>
                        <a:rPr lang="en-US" altLang="ja-JP" sz="1100" b="0" i="0" u="none" strike="noStrike" dirty="0">
                          <a:solidFill>
                            <a:schemeClr val="tx1"/>
                          </a:solidFill>
                          <a:effectLst/>
                          <a:latin typeface="+mn-ea"/>
                          <a:ea typeface="+mn-ea"/>
                        </a:rPr>
                        <a:t>00</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100" b="0" i="0" u="none" strike="noStrike" dirty="0">
                          <a:solidFill>
                            <a:schemeClr val="tx1"/>
                          </a:solidFill>
                          <a:effectLst/>
                          <a:latin typeface="+mn-ea"/>
                          <a:ea typeface="+mn-ea"/>
                        </a:rPr>
                        <a:t>10</a:t>
                      </a:r>
                      <a:r>
                        <a:rPr lang="ja-JP" altLang="en-US" sz="1100" b="0" i="0" u="none" strike="noStrike" dirty="0">
                          <a:solidFill>
                            <a:schemeClr val="tx1"/>
                          </a:solidFill>
                          <a:effectLst/>
                          <a:latin typeface="+mn-ea"/>
                          <a:ea typeface="+mn-ea"/>
                        </a:rPr>
                        <a:t>：</a:t>
                      </a:r>
                      <a:r>
                        <a:rPr lang="en-US" altLang="ja-JP" sz="1100" b="0" i="0" u="none" strike="noStrike" dirty="0">
                          <a:solidFill>
                            <a:schemeClr val="tx1"/>
                          </a:solidFill>
                          <a:effectLst/>
                          <a:latin typeface="+mn-ea"/>
                          <a:ea typeface="+mn-ea"/>
                        </a:rPr>
                        <a:t>25</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100" b="0" i="0" u="none" strike="noStrike" dirty="0">
                          <a:solidFill>
                            <a:schemeClr val="tx1"/>
                          </a:solidFill>
                          <a:effectLst/>
                          <a:latin typeface="+mn-ea"/>
                          <a:ea typeface="+mn-ea"/>
                        </a:rPr>
                        <a:t>10</a:t>
                      </a:r>
                      <a:r>
                        <a:rPr lang="ja-JP" altLang="en-US" sz="1100" b="0" i="0" u="none" strike="noStrike" dirty="0">
                          <a:solidFill>
                            <a:schemeClr val="tx1"/>
                          </a:solidFill>
                          <a:effectLst/>
                          <a:latin typeface="+mn-ea"/>
                          <a:ea typeface="+mn-ea"/>
                        </a:rPr>
                        <a:t>：</a:t>
                      </a:r>
                      <a:r>
                        <a:rPr lang="en-US" altLang="ja-JP" sz="1100" b="0" i="0" u="none" strike="noStrike" dirty="0">
                          <a:solidFill>
                            <a:schemeClr val="tx1"/>
                          </a:solidFill>
                          <a:effectLst/>
                          <a:latin typeface="+mn-ea"/>
                          <a:ea typeface="+mn-ea"/>
                        </a:rPr>
                        <a:t>50</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7962566"/>
                  </a:ext>
                </a:extLst>
              </a:tr>
              <a:tr h="392203">
                <a:tc>
                  <a:txBody>
                    <a:bodyPr/>
                    <a:lstStyle/>
                    <a:p>
                      <a:pPr algn="ctr" fontAlgn="ctr"/>
                      <a:endParaRPr lang="ja-JP" altLang="en-US" sz="1400" b="1" i="0" u="none" strike="noStrike" dirty="0">
                        <a:solidFill>
                          <a:schemeClr val="tx1"/>
                        </a:solidFill>
                        <a:effectLst/>
                        <a:latin typeface="+mn-ea"/>
                        <a:ea typeface="+mn-ea"/>
                      </a:endParaRP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lvl="1" algn="l" fontAlgn="ctr"/>
                      <a:r>
                        <a:rPr lang="ja-JP" altLang="en-US" sz="1100" b="0" i="0" u="none" strike="noStrike" dirty="0">
                          <a:solidFill>
                            <a:schemeClr val="tx1"/>
                          </a:solidFill>
                          <a:effectLst/>
                          <a:latin typeface="+mn-ea"/>
                          <a:ea typeface="+mn-ea"/>
                        </a:rPr>
                        <a:t> </a:t>
                      </a:r>
                      <a:r>
                        <a:rPr lang="en-US" altLang="ja-JP" sz="1100" b="0" i="0" u="none" strike="noStrike" dirty="0">
                          <a:solidFill>
                            <a:schemeClr val="tx1"/>
                          </a:solidFill>
                          <a:effectLst/>
                          <a:latin typeface="+mn-ea"/>
                          <a:ea typeface="+mn-ea"/>
                        </a:rPr>
                        <a:t>4/8</a:t>
                      </a:r>
                      <a:r>
                        <a:rPr lang="ja-JP" altLang="en-US" sz="1100" b="0" i="0" u="none" strike="noStrike" dirty="0">
                          <a:solidFill>
                            <a:schemeClr val="tx1"/>
                          </a:solidFill>
                          <a:effectLst/>
                          <a:latin typeface="+mn-ea"/>
                          <a:ea typeface="+mn-ea"/>
                        </a:rPr>
                        <a:t>（火） ②</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100" b="0" i="0" u="none" strike="noStrike" dirty="0">
                          <a:solidFill>
                            <a:schemeClr val="tx1"/>
                          </a:solidFill>
                          <a:effectLst/>
                          <a:latin typeface="+mn-ea"/>
                          <a:ea typeface="+mn-ea"/>
                        </a:rPr>
                        <a:t>11</a:t>
                      </a:r>
                      <a:r>
                        <a:rPr lang="ja-JP" altLang="en-US" sz="1100" b="0" i="0" u="none" strike="noStrike" dirty="0">
                          <a:solidFill>
                            <a:schemeClr val="tx1"/>
                          </a:solidFill>
                          <a:effectLst/>
                          <a:latin typeface="+mn-ea"/>
                          <a:ea typeface="+mn-ea"/>
                        </a:rPr>
                        <a:t>：</a:t>
                      </a:r>
                      <a:r>
                        <a:rPr lang="en-US" altLang="ja-JP" sz="1100" b="0" i="0" u="none" strike="noStrike" dirty="0">
                          <a:solidFill>
                            <a:schemeClr val="tx1"/>
                          </a:solidFill>
                          <a:effectLst/>
                          <a:latin typeface="+mn-ea"/>
                          <a:ea typeface="+mn-ea"/>
                        </a:rPr>
                        <a:t>20</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100" b="0" i="0" u="none" strike="noStrike" dirty="0">
                          <a:solidFill>
                            <a:schemeClr val="tx1"/>
                          </a:solidFill>
                          <a:effectLst/>
                          <a:latin typeface="+mn-ea"/>
                          <a:ea typeface="+mn-ea"/>
                        </a:rPr>
                        <a:t>11</a:t>
                      </a:r>
                      <a:r>
                        <a:rPr lang="ja-JP" altLang="en-US" sz="1100" b="0" i="0" u="none" strike="noStrike" dirty="0">
                          <a:solidFill>
                            <a:schemeClr val="tx1"/>
                          </a:solidFill>
                          <a:effectLst/>
                          <a:latin typeface="+mn-ea"/>
                          <a:ea typeface="+mn-ea"/>
                        </a:rPr>
                        <a:t>：</a:t>
                      </a:r>
                      <a:r>
                        <a:rPr lang="en-US" altLang="ja-JP" sz="1100" b="0" i="0" u="none" strike="noStrike" dirty="0">
                          <a:solidFill>
                            <a:schemeClr val="tx1"/>
                          </a:solidFill>
                          <a:effectLst/>
                          <a:latin typeface="+mn-ea"/>
                          <a:ea typeface="+mn-ea"/>
                        </a:rPr>
                        <a:t>45</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100" b="0" i="0" u="none" strike="noStrike" dirty="0">
                          <a:solidFill>
                            <a:schemeClr val="tx1"/>
                          </a:solidFill>
                          <a:effectLst/>
                          <a:latin typeface="+mn-ea"/>
                          <a:ea typeface="+mn-ea"/>
                        </a:rPr>
                        <a:t>12</a:t>
                      </a:r>
                      <a:r>
                        <a:rPr lang="ja-JP" altLang="en-US" sz="1100" b="0" i="0" u="none" strike="noStrike" dirty="0">
                          <a:solidFill>
                            <a:schemeClr val="tx1"/>
                          </a:solidFill>
                          <a:effectLst/>
                          <a:latin typeface="+mn-ea"/>
                          <a:ea typeface="+mn-ea"/>
                        </a:rPr>
                        <a:t>：</a:t>
                      </a:r>
                      <a:r>
                        <a:rPr lang="en-US" altLang="ja-JP" sz="1100" b="0" i="0" u="none" strike="noStrike" dirty="0">
                          <a:solidFill>
                            <a:schemeClr val="tx1"/>
                          </a:solidFill>
                          <a:effectLst/>
                          <a:latin typeface="+mn-ea"/>
                          <a:ea typeface="+mn-ea"/>
                        </a:rPr>
                        <a:t>10</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80221527"/>
                  </a:ext>
                </a:extLst>
              </a:tr>
              <a:tr h="392203">
                <a:tc>
                  <a:txBody>
                    <a:bodyPr/>
                    <a:lstStyle/>
                    <a:p>
                      <a:pPr algn="ctr" fontAlgn="ctr"/>
                      <a:endParaRPr lang="ja-JP" altLang="en-US" sz="1400" b="1" i="0" u="none" strike="noStrike" dirty="0">
                        <a:solidFill>
                          <a:schemeClr val="tx1"/>
                        </a:solidFill>
                        <a:effectLst/>
                        <a:latin typeface="+mn-ea"/>
                        <a:ea typeface="+mn-ea"/>
                      </a:endParaRP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lvl="1" algn="l" fontAlgn="ctr"/>
                      <a:r>
                        <a:rPr lang="ja-JP" altLang="en-US" sz="1100" b="0" i="0" u="none" strike="noStrike" dirty="0">
                          <a:solidFill>
                            <a:schemeClr val="tx1"/>
                          </a:solidFill>
                          <a:effectLst/>
                          <a:latin typeface="+mn-ea"/>
                          <a:ea typeface="+mn-ea"/>
                        </a:rPr>
                        <a:t> </a:t>
                      </a:r>
                      <a:r>
                        <a:rPr lang="en-US" altLang="ja-JP" sz="1100" b="0" i="0" u="none" strike="noStrike" dirty="0">
                          <a:solidFill>
                            <a:schemeClr val="tx1"/>
                          </a:solidFill>
                          <a:effectLst/>
                          <a:latin typeface="+mn-ea"/>
                          <a:ea typeface="+mn-ea"/>
                        </a:rPr>
                        <a:t>4/8</a:t>
                      </a:r>
                      <a:r>
                        <a:rPr lang="ja-JP" altLang="en-US" sz="1100" b="0" i="0" u="none" strike="noStrike" dirty="0">
                          <a:solidFill>
                            <a:schemeClr val="tx1"/>
                          </a:solidFill>
                          <a:effectLst/>
                          <a:latin typeface="+mn-ea"/>
                          <a:ea typeface="+mn-ea"/>
                        </a:rPr>
                        <a:t>（火） ③</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100" b="0" i="0" u="none" strike="noStrike" dirty="0">
                          <a:solidFill>
                            <a:schemeClr val="tx1"/>
                          </a:solidFill>
                          <a:effectLst/>
                          <a:latin typeface="+mn-ea"/>
                          <a:ea typeface="+mn-ea"/>
                        </a:rPr>
                        <a:t>13</a:t>
                      </a:r>
                      <a:r>
                        <a:rPr lang="ja-JP" altLang="en-US" sz="1100" b="0" i="0" u="none" strike="noStrike" dirty="0">
                          <a:solidFill>
                            <a:schemeClr val="tx1"/>
                          </a:solidFill>
                          <a:effectLst/>
                          <a:latin typeface="+mn-ea"/>
                          <a:ea typeface="+mn-ea"/>
                        </a:rPr>
                        <a:t>：</a:t>
                      </a:r>
                      <a:r>
                        <a:rPr lang="en-US" altLang="ja-JP" sz="1100" b="0" i="0" u="none" strike="noStrike" dirty="0">
                          <a:solidFill>
                            <a:schemeClr val="tx1"/>
                          </a:solidFill>
                          <a:effectLst/>
                          <a:latin typeface="+mn-ea"/>
                          <a:ea typeface="+mn-ea"/>
                        </a:rPr>
                        <a:t>20</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100" b="0" i="0" u="none" strike="noStrike" dirty="0">
                          <a:solidFill>
                            <a:schemeClr val="tx1"/>
                          </a:solidFill>
                          <a:effectLst/>
                          <a:latin typeface="+mn-ea"/>
                          <a:ea typeface="+mn-ea"/>
                        </a:rPr>
                        <a:t>13</a:t>
                      </a:r>
                      <a:r>
                        <a:rPr lang="ja-JP" altLang="en-US" sz="1100" b="0" i="0" u="none" strike="noStrike" dirty="0">
                          <a:solidFill>
                            <a:schemeClr val="tx1"/>
                          </a:solidFill>
                          <a:effectLst/>
                          <a:latin typeface="+mn-ea"/>
                          <a:ea typeface="+mn-ea"/>
                        </a:rPr>
                        <a:t>：</a:t>
                      </a:r>
                      <a:r>
                        <a:rPr lang="en-US" altLang="ja-JP" sz="1100" b="0" i="0" u="none" strike="noStrike" dirty="0">
                          <a:solidFill>
                            <a:schemeClr val="tx1"/>
                          </a:solidFill>
                          <a:effectLst/>
                          <a:latin typeface="+mn-ea"/>
                          <a:ea typeface="+mn-ea"/>
                        </a:rPr>
                        <a:t>45</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100" b="0" i="0" u="none" strike="noStrike" dirty="0">
                          <a:solidFill>
                            <a:schemeClr val="tx1"/>
                          </a:solidFill>
                          <a:effectLst/>
                          <a:latin typeface="+mn-ea"/>
                          <a:ea typeface="+mn-ea"/>
                        </a:rPr>
                        <a:t>14</a:t>
                      </a:r>
                      <a:r>
                        <a:rPr lang="ja-JP" altLang="en-US" sz="1100" b="0" i="0" u="none" strike="noStrike" dirty="0">
                          <a:solidFill>
                            <a:schemeClr val="tx1"/>
                          </a:solidFill>
                          <a:effectLst/>
                          <a:latin typeface="+mn-ea"/>
                          <a:ea typeface="+mn-ea"/>
                        </a:rPr>
                        <a:t>：</a:t>
                      </a:r>
                      <a:r>
                        <a:rPr lang="en-US" altLang="ja-JP" sz="1100" b="0" i="0" u="none" strike="noStrike" dirty="0">
                          <a:solidFill>
                            <a:schemeClr val="tx1"/>
                          </a:solidFill>
                          <a:effectLst/>
                          <a:latin typeface="+mn-ea"/>
                          <a:ea typeface="+mn-ea"/>
                        </a:rPr>
                        <a:t>10</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43643319"/>
                  </a:ext>
                </a:extLst>
              </a:tr>
              <a:tr h="392203">
                <a:tc>
                  <a:txBody>
                    <a:bodyPr/>
                    <a:lstStyle/>
                    <a:p>
                      <a:pPr algn="ctr" fontAlgn="ctr"/>
                      <a:endParaRPr lang="ja-JP" altLang="en-US" sz="1400" b="1" i="0" u="none" strike="noStrike" dirty="0">
                        <a:solidFill>
                          <a:schemeClr val="tx1"/>
                        </a:solidFill>
                        <a:effectLst/>
                        <a:latin typeface="+mn-ea"/>
                        <a:ea typeface="+mn-ea"/>
                      </a:endParaRP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lvl="1" algn="l" fontAlgn="ctr"/>
                      <a:r>
                        <a:rPr lang="ja-JP" altLang="en-US" sz="1100" b="0" i="0" u="none" strike="noStrike" dirty="0">
                          <a:solidFill>
                            <a:schemeClr val="tx1"/>
                          </a:solidFill>
                          <a:effectLst/>
                          <a:latin typeface="+mn-ea"/>
                          <a:ea typeface="+mn-ea"/>
                        </a:rPr>
                        <a:t> </a:t>
                      </a:r>
                      <a:r>
                        <a:rPr lang="en-US" altLang="ja-JP" sz="1100" b="0" i="0" u="none" strike="noStrike" dirty="0">
                          <a:solidFill>
                            <a:schemeClr val="tx1"/>
                          </a:solidFill>
                          <a:effectLst/>
                          <a:latin typeface="+mn-ea"/>
                          <a:ea typeface="+mn-ea"/>
                        </a:rPr>
                        <a:t>4/8</a:t>
                      </a:r>
                      <a:r>
                        <a:rPr lang="ja-JP" altLang="en-US" sz="1100" b="0" i="0" u="none" strike="noStrike" dirty="0">
                          <a:solidFill>
                            <a:schemeClr val="tx1"/>
                          </a:solidFill>
                          <a:effectLst/>
                          <a:latin typeface="+mn-ea"/>
                          <a:ea typeface="+mn-ea"/>
                        </a:rPr>
                        <a:t>（火） ④</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100" b="0" i="0" u="none" strike="noStrike" dirty="0">
                          <a:solidFill>
                            <a:schemeClr val="tx1"/>
                          </a:solidFill>
                          <a:effectLst/>
                          <a:latin typeface="+mn-ea"/>
                          <a:ea typeface="+mn-ea"/>
                        </a:rPr>
                        <a:t>14</a:t>
                      </a:r>
                      <a:r>
                        <a:rPr lang="ja-JP" altLang="en-US" sz="1100" b="0" i="0" u="none" strike="noStrike" dirty="0">
                          <a:solidFill>
                            <a:schemeClr val="tx1"/>
                          </a:solidFill>
                          <a:effectLst/>
                          <a:latin typeface="+mn-ea"/>
                          <a:ea typeface="+mn-ea"/>
                        </a:rPr>
                        <a:t>：</a:t>
                      </a:r>
                      <a:r>
                        <a:rPr lang="en-US" altLang="ja-JP" sz="1100" b="0" i="0" u="none" strike="noStrike" dirty="0">
                          <a:solidFill>
                            <a:schemeClr val="tx1"/>
                          </a:solidFill>
                          <a:effectLst/>
                          <a:latin typeface="+mn-ea"/>
                          <a:ea typeface="+mn-ea"/>
                        </a:rPr>
                        <a:t>40</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100" b="0" i="0" u="none" strike="noStrike" dirty="0">
                          <a:solidFill>
                            <a:schemeClr val="tx1"/>
                          </a:solidFill>
                          <a:effectLst/>
                          <a:latin typeface="+mn-ea"/>
                          <a:ea typeface="+mn-ea"/>
                        </a:rPr>
                        <a:t>15</a:t>
                      </a:r>
                      <a:r>
                        <a:rPr lang="ja-JP" altLang="en-US" sz="1100" b="0" i="0" u="none" strike="noStrike" dirty="0">
                          <a:solidFill>
                            <a:schemeClr val="tx1"/>
                          </a:solidFill>
                          <a:effectLst/>
                          <a:latin typeface="+mn-ea"/>
                          <a:ea typeface="+mn-ea"/>
                        </a:rPr>
                        <a:t>：</a:t>
                      </a:r>
                      <a:r>
                        <a:rPr lang="en-US" altLang="ja-JP" sz="1100" b="0" i="0" u="none" strike="noStrike" dirty="0">
                          <a:solidFill>
                            <a:schemeClr val="tx1"/>
                          </a:solidFill>
                          <a:effectLst/>
                          <a:latin typeface="+mn-ea"/>
                          <a:ea typeface="+mn-ea"/>
                        </a:rPr>
                        <a:t>05</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100" b="0" i="0" u="none" strike="noStrike" dirty="0">
                          <a:solidFill>
                            <a:schemeClr val="tx1"/>
                          </a:solidFill>
                          <a:effectLst/>
                          <a:latin typeface="+mn-ea"/>
                          <a:ea typeface="+mn-ea"/>
                        </a:rPr>
                        <a:t>15</a:t>
                      </a:r>
                      <a:r>
                        <a:rPr lang="ja-JP" altLang="en-US" sz="1100" b="0" i="0" u="none" strike="noStrike" dirty="0">
                          <a:solidFill>
                            <a:schemeClr val="tx1"/>
                          </a:solidFill>
                          <a:effectLst/>
                          <a:latin typeface="+mn-ea"/>
                          <a:ea typeface="+mn-ea"/>
                        </a:rPr>
                        <a:t>：</a:t>
                      </a:r>
                      <a:r>
                        <a:rPr lang="en-US" altLang="ja-JP" sz="1100" b="0" i="0" u="none" strike="noStrike" dirty="0">
                          <a:solidFill>
                            <a:schemeClr val="tx1"/>
                          </a:solidFill>
                          <a:effectLst/>
                          <a:latin typeface="+mn-ea"/>
                          <a:ea typeface="+mn-ea"/>
                        </a:rPr>
                        <a:t>30</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29053054"/>
                  </a:ext>
                </a:extLst>
              </a:tr>
              <a:tr h="392203">
                <a:tc>
                  <a:txBody>
                    <a:bodyPr/>
                    <a:lstStyle/>
                    <a:p>
                      <a:pPr algn="ctr" fontAlgn="ctr"/>
                      <a:endParaRPr lang="ja-JP" altLang="en-US" sz="1400" b="1" i="0" u="none" strike="noStrike" dirty="0">
                        <a:solidFill>
                          <a:schemeClr val="tx1"/>
                        </a:solidFill>
                        <a:effectLst/>
                        <a:latin typeface="+mn-ea"/>
                        <a:ea typeface="+mn-ea"/>
                      </a:endParaRP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lvl="1" algn="l" fontAlgn="ctr"/>
                      <a:r>
                        <a:rPr lang="ja-JP" altLang="en-US" sz="1100" b="0" i="0" u="none" strike="noStrike" dirty="0">
                          <a:solidFill>
                            <a:schemeClr val="tx1"/>
                          </a:solidFill>
                          <a:effectLst/>
                          <a:latin typeface="+mn-ea"/>
                          <a:ea typeface="+mn-ea"/>
                        </a:rPr>
                        <a:t> </a:t>
                      </a:r>
                      <a:r>
                        <a:rPr lang="en-US" altLang="ja-JP" sz="1100" b="0" i="0" u="none" strike="noStrike" dirty="0">
                          <a:solidFill>
                            <a:schemeClr val="tx1"/>
                          </a:solidFill>
                          <a:effectLst/>
                          <a:latin typeface="+mn-ea"/>
                          <a:ea typeface="+mn-ea"/>
                        </a:rPr>
                        <a:t>4/8</a:t>
                      </a:r>
                      <a:r>
                        <a:rPr lang="ja-JP" altLang="en-US" sz="1100" b="0" i="0" u="none" strike="noStrike" dirty="0">
                          <a:solidFill>
                            <a:schemeClr val="tx1"/>
                          </a:solidFill>
                          <a:effectLst/>
                          <a:latin typeface="+mn-ea"/>
                          <a:ea typeface="+mn-ea"/>
                        </a:rPr>
                        <a:t>（火） ⑤</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100" b="0" i="0" u="none" strike="noStrike" dirty="0">
                          <a:solidFill>
                            <a:schemeClr val="tx1"/>
                          </a:solidFill>
                          <a:effectLst/>
                          <a:latin typeface="+mn-ea"/>
                          <a:ea typeface="+mn-ea"/>
                        </a:rPr>
                        <a:t>16</a:t>
                      </a:r>
                      <a:r>
                        <a:rPr lang="ja-JP" altLang="en-US" sz="1100" b="0" i="0" u="none" strike="noStrike" dirty="0">
                          <a:solidFill>
                            <a:schemeClr val="tx1"/>
                          </a:solidFill>
                          <a:effectLst/>
                          <a:latin typeface="+mn-ea"/>
                          <a:ea typeface="+mn-ea"/>
                        </a:rPr>
                        <a:t>：</a:t>
                      </a:r>
                      <a:r>
                        <a:rPr lang="en-US" altLang="ja-JP" sz="1100" b="0" i="0" u="none" strike="noStrike" dirty="0">
                          <a:solidFill>
                            <a:schemeClr val="tx1"/>
                          </a:solidFill>
                          <a:effectLst/>
                          <a:latin typeface="+mn-ea"/>
                          <a:ea typeface="+mn-ea"/>
                        </a:rPr>
                        <a:t>00</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100" b="0" i="0" u="none" strike="noStrike" dirty="0">
                          <a:solidFill>
                            <a:schemeClr val="tx1"/>
                          </a:solidFill>
                          <a:effectLst/>
                          <a:latin typeface="+mn-ea"/>
                          <a:ea typeface="+mn-ea"/>
                        </a:rPr>
                        <a:t>16</a:t>
                      </a:r>
                      <a:r>
                        <a:rPr lang="ja-JP" altLang="en-US" sz="1100" b="0" i="0" u="none" strike="noStrike" dirty="0">
                          <a:solidFill>
                            <a:schemeClr val="tx1"/>
                          </a:solidFill>
                          <a:effectLst/>
                          <a:latin typeface="+mn-ea"/>
                          <a:ea typeface="+mn-ea"/>
                        </a:rPr>
                        <a:t>：</a:t>
                      </a:r>
                      <a:r>
                        <a:rPr lang="en-US" altLang="ja-JP" sz="1100" b="0" i="0" u="none" strike="noStrike" dirty="0">
                          <a:solidFill>
                            <a:schemeClr val="tx1"/>
                          </a:solidFill>
                          <a:effectLst/>
                          <a:latin typeface="+mn-ea"/>
                          <a:ea typeface="+mn-ea"/>
                        </a:rPr>
                        <a:t>25</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100" b="0" i="0" u="none" strike="noStrike" dirty="0">
                          <a:solidFill>
                            <a:schemeClr val="tx1"/>
                          </a:solidFill>
                          <a:effectLst/>
                          <a:latin typeface="+mn-ea"/>
                          <a:ea typeface="+mn-ea"/>
                        </a:rPr>
                        <a:t>16</a:t>
                      </a:r>
                      <a:r>
                        <a:rPr lang="ja-JP" altLang="en-US" sz="1100" b="0" i="0" u="none" strike="noStrike" dirty="0">
                          <a:solidFill>
                            <a:schemeClr val="tx1"/>
                          </a:solidFill>
                          <a:effectLst/>
                          <a:latin typeface="+mn-ea"/>
                          <a:ea typeface="+mn-ea"/>
                        </a:rPr>
                        <a:t>：</a:t>
                      </a:r>
                      <a:r>
                        <a:rPr lang="en-US" altLang="ja-JP" sz="1100" b="0" i="0" u="none" strike="noStrike" dirty="0">
                          <a:solidFill>
                            <a:schemeClr val="tx1"/>
                          </a:solidFill>
                          <a:effectLst/>
                          <a:latin typeface="+mn-ea"/>
                          <a:ea typeface="+mn-ea"/>
                        </a:rPr>
                        <a:t>50</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87382212"/>
                  </a:ext>
                </a:extLst>
              </a:tr>
              <a:tr h="392203">
                <a:tc>
                  <a:txBody>
                    <a:bodyPr/>
                    <a:lstStyle/>
                    <a:p>
                      <a:pPr algn="ctr" fontAlgn="ctr"/>
                      <a:endParaRPr lang="ja-JP" altLang="en-US" sz="1400" b="1" i="0" u="none" strike="noStrike" dirty="0">
                        <a:solidFill>
                          <a:srgbClr val="000000"/>
                        </a:solidFill>
                        <a:effectLst/>
                        <a:latin typeface="+mn-ea"/>
                        <a:ea typeface="+mn-ea"/>
                      </a:endParaRP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lvl="1" algn="l" fontAlgn="ctr"/>
                      <a:r>
                        <a:rPr lang="ja-JP" altLang="en-US" sz="1100" b="0" i="0" u="none" strike="noStrike" dirty="0">
                          <a:solidFill>
                            <a:schemeClr val="tx1"/>
                          </a:solidFill>
                          <a:effectLst/>
                          <a:latin typeface="+mn-ea"/>
                          <a:ea typeface="+mn-ea"/>
                        </a:rPr>
                        <a:t> </a:t>
                      </a:r>
                      <a:r>
                        <a:rPr lang="en-US" altLang="ja-JP" sz="1100" b="0" i="0" u="none" strike="noStrike" dirty="0">
                          <a:solidFill>
                            <a:schemeClr val="tx1"/>
                          </a:solidFill>
                          <a:effectLst/>
                          <a:latin typeface="+mn-ea"/>
                          <a:ea typeface="+mn-ea"/>
                        </a:rPr>
                        <a:t>4/11</a:t>
                      </a:r>
                      <a:r>
                        <a:rPr lang="ja-JP" altLang="en-US" sz="1100" b="0" i="0" u="none" strike="noStrike" dirty="0">
                          <a:solidFill>
                            <a:schemeClr val="tx1"/>
                          </a:solidFill>
                          <a:effectLst/>
                          <a:latin typeface="+mn-ea"/>
                          <a:ea typeface="+mn-ea"/>
                        </a:rPr>
                        <a:t>（金） ①</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ctr"/>
                      <a:r>
                        <a:rPr lang="en-US" altLang="ja-JP" sz="1100" b="0" i="0" u="none" strike="noStrike" dirty="0">
                          <a:solidFill>
                            <a:srgbClr val="000000"/>
                          </a:solidFill>
                          <a:effectLst/>
                          <a:latin typeface="+mn-ea"/>
                          <a:ea typeface="+mn-ea"/>
                        </a:rPr>
                        <a:t>10</a:t>
                      </a:r>
                      <a:r>
                        <a:rPr lang="ja-JP" altLang="en-US" sz="1100" b="0" i="0" u="none" strike="noStrike" dirty="0">
                          <a:solidFill>
                            <a:srgbClr val="000000"/>
                          </a:solidFill>
                          <a:effectLst/>
                          <a:latin typeface="+mn-ea"/>
                          <a:ea typeface="+mn-ea"/>
                        </a:rPr>
                        <a:t>：</a:t>
                      </a:r>
                      <a:r>
                        <a:rPr lang="en-US" altLang="ja-JP" sz="1100" b="0" i="0" u="none" strike="noStrike" dirty="0">
                          <a:solidFill>
                            <a:srgbClr val="000000"/>
                          </a:solidFill>
                          <a:effectLst/>
                          <a:latin typeface="+mn-ea"/>
                          <a:ea typeface="+mn-ea"/>
                        </a:rPr>
                        <a:t>00</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ctr"/>
                      <a:r>
                        <a:rPr lang="en-US" altLang="ja-JP" sz="1100" b="0" i="0" u="none" strike="noStrike" dirty="0">
                          <a:solidFill>
                            <a:srgbClr val="000000"/>
                          </a:solidFill>
                          <a:effectLst/>
                          <a:latin typeface="+mn-ea"/>
                          <a:ea typeface="+mn-ea"/>
                        </a:rPr>
                        <a:t>10</a:t>
                      </a:r>
                      <a:r>
                        <a:rPr lang="ja-JP" altLang="en-US" sz="1100" b="0" i="0" u="none" strike="noStrike" dirty="0">
                          <a:solidFill>
                            <a:srgbClr val="000000"/>
                          </a:solidFill>
                          <a:effectLst/>
                          <a:latin typeface="+mn-ea"/>
                          <a:ea typeface="+mn-ea"/>
                        </a:rPr>
                        <a:t>：</a:t>
                      </a:r>
                      <a:r>
                        <a:rPr lang="en-US" altLang="ja-JP" sz="1100" b="0" i="0" u="none" strike="noStrike" dirty="0">
                          <a:solidFill>
                            <a:srgbClr val="000000"/>
                          </a:solidFill>
                          <a:effectLst/>
                          <a:latin typeface="+mn-ea"/>
                          <a:ea typeface="+mn-ea"/>
                        </a:rPr>
                        <a:t>25</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ctr"/>
                      <a:r>
                        <a:rPr lang="en-US" altLang="ja-JP" sz="1100" b="0" i="0" u="none" strike="noStrike" dirty="0">
                          <a:solidFill>
                            <a:srgbClr val="000000"/>
                          </a:solidFill>
                          <a:effectLst/>
                          <a:latin typeface="+mn-ea"/>
                          <a:ea typeface="+mn-ea"/>
                        </a:rPr>
                        <a:t>10</a:t>
                      </a:r>
                      <a:r>
                        <a:rPr lang="ja-JP" altLang="en-US" sz="1100" b="0" i="0" u="none" strike="noStrike" dirty="0">
                          <a:solidFill>
                            <a:srgbClr val="000000"/>
                          </a:solidFill>
                          <a:effectLst/>
                          <a:latin typeface="+mn-ea"/>
                          <a:ea typeface="+mn-ea"/>
                        </a:rPr>
                        <a:t>：</a:t>
                      </a:r>
                      <a:r>
                        <a:rPr lang="en-US" altLang="ja-JP" sz="1100" b="0" i="0" u="none" strike="noStrike" dirty="0">
                          <a:solidFill>
                            <a:srgbClr val="000000"/>
                          </a:solidFill>
                          <a:effectLst/>
                          <a:latin typeface="+mn-ea"/>
                          <a:ea typeface="+mn-ea"/>
                        </a:rPr>
                        <a:t>50</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extLst>
                  <a:ext uri="{0D108BD9-81ED-4DB2-BD59-A6C34878D82A}">
                    <a16:rowId xmlns:a16="http://schemas.microsoft.com/office/drawing/2014/main" val="4215052249"/>
                  </a:ext>
                </a:extLst>
              </a:tr>
              <a:tr h="392203">
                <a:tc>
                  <a:txBody>
                    <a:bodyPr/>
                    <a:lstStyle/>
                    <a:p>
                      <a:pPr algn="ctr" fontAlgn="ctr"/>
                      <a:endParaRPr lang="ja-JP" altLang="en-US" sz="1400" b="1" i="0" u="none" strike="noStrike" dirty="0">
                        <a:solidFill>
                          <a:srgbClr val="000000"/>
                        </a:solidFill>
                        <a:effectLst/>
                        <a:latin typeface="+mn-ea"/>
                        <a:ea typeface="+mn-ea"/>
                      </a:endParaRP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lvl="1" algn="l" fontAlgn="ctr"/>
                      <a:r>
                        <a:rPr lang="ja-JP" altLang="en-US" sz="1100" b="0" i="0" u="none" strike="noStrike" dirty="0">
                          <a:solidFill>
                            <a:schemeClr val="tx1"/>
                          </a:solidFill>
                          <a:effectLst/>
                          <a:latin typeface="+mn-ea"/>
                          <a:ea typeface="+mn-ea"/>
                        </a:rPr>
                        <a:t> </a:t>
                      </a:r>
                      <a:r>
                        <a:rPr lang="en-US" altLang="ja-JP" sz="1100" b="0" i="0" u="none" strike="noStrike" dirty="0">
                          <a:solidFill>
                            <a:schemeClr val="tx1"/>
                          </a:solidFill>
                          <a:effectLst/>
                          <a:latin typeface="+mn-ea"/>
                          <a:ea typeface="+mn-ea"/>
                        </a:rPr>
                        <a:t>4/11</a:t>
                      </a:r>
                      <a:r>
                        <a:rPr lang="ja-JP" altLang="en-US" sz="1100" b="0" i="0" u="none" strike="noStrike" dirty="0">
                          <a:solidFill>
                            <a:schemeClr val="tx1"/>
                          </a:solidFill>
                          <a:effectLst/>
                          <a:latin typeface="+mn-ea"/>
                          <a:ea typeface="+mn-ea"/>
                        </a:rPr>
                        <a:t>（金） ②</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ctr"/>
                      <a:r>
                        <a:rPr lang="en-US" altLang="ja-JP" sz="1100" b="0" i="0" u="none" strike="noStrike" dirty="0">
                          <a:solidFill>
                            <a:srgbClr val="000000"/>
                          </a:solidFill>
                          <a:effectLst/>
                          <a:latin typeface="+mn-ea"/>
                          <a:ea typeface="+mn-ea"/>
                        </a:rPr>
                        <a:t>11</a:t>
                      </a:r>
                      <a:r>
                        <a:rPr lang="ja-JP" altLang="en-US" sz="1100" b="0" i="0" u="none" strike="noStrike" dirty="0">
                          <a:solidFill>
                            <a:srgbClr val="000000"/>
                          </a:solidFill>
                          <a:effectLst/>
                          <a:latin typeface="+mn-ea"/>
                          <a:ea typeface="+mn-ea"/>
                        </a:rPr>
                        <a:t>：</a:t>
                      </a:r>
                      <a:r>
                        <a:rPr lang="en-US" altLang="ja-JP" sz="1100" b="0" i="0" u="none" strike="noStrike" dirty="0">
                          <a:solidFill>
                            <a:srgbClr val="000000"/>
                          </a:solidFill>
                          <a:effectLst/>
                          <a:latin typeface="+mn-ea"/>
                          <a:ea typeface="+mn-ea"/>
                        </a:rPr>
                        <a:t>20</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ctr"/>
                      <a:r>
                        <a:rPr lang="en-US" altLang="ja-JP" sz="1100" b="0" i="0" u="none" strike="noStrike" dirty="0">
                          <a:solidFill>
                            <a:srgbClr val="000000"/>
                          </a:solidFill>
                          <a:effectLst/>
                          <a:latin typeface="+mn-ea"/>
                          <a:ea typeface="+mn-ea"/>
                        </a:rPr>
                        <a:t>11</a:t>
                      </a:r>
                      <a:r>
                        <a:rPr lang="ja-JP" altLang="en-US" sz="1100" b="0" i="0" u="none" strike="noStrike" dirty="0">
                          <a:solidFill>
                            <a:srgbClr val="000000"/>
                          </a:solidFill>
                          <a:effectLst/>
                          <a:latin typeface="+mn-ea"/>
                          <a:ea typeface="+mn-ea"/>
                        </a:rPr>
                        <a:t>：</a:t>
                      </a:r>
                      <a:r>
                        <a:rPr lang="en-US" altLang="ja-JP" sz="1100" b="0" i="0" u="none" strike="noStrike" dirty="0">
                          <a:solidFill>
                            <a:srgbClr val="000000"/>
                          </a:solidFill>
                          <a:effectLst/>
                          <a:latin typeface="+mn-ea"/>
                          <a:ea typeface="+mn-ea"/>
                        </a:rPr>
                        <a:t>45</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ctr"/>
                      <a:r>
                        <a:rPr lang="en-US" altLang="ja-JP" sz="1100" b="0" i="0" u="none" strike="noStrike" dirty="0">
                          <a:solidFill>
                            <a:srgbClr val="000000"/>
                          </a:solidFill>
                          <a:effectLst/>
                          <a:latin typeface="+mn-ea"/>
                          <a:ea typeface="+mn-ea"/>
                        </a:rPr>
                        <a:t>12</a:t>
                      </a:r>
                      <a:r>
                        <a:rPr lang="ja-JP" altLang="en-US" sz="1100" b="0" i="0" u="none" strike="noStrike" dirty="0">
                          <a:solidFill>
                            <a:srgbClr val="000000"/>
                          </a:solidFill>
                          <a:effectLst/>
                          <a:latin typeface="+mn-ea"/>
                          <a:ea typeface="+mn-ea"/>
                        </a:rPr>
                        <a:t>：</a:t>
                      </a:r>
                      <a:r>
                        <a:rPr lang="en-US" altLang="ja-JP" sz="1100" b="0" i="0" u="none" strike="noStrike" dirty="0">
                          <a:solidFill>
                            <a:srgbClr val="000000"/>
                          </a:solidFill>
                          <a:effectLst/>
                          <a:latin typeface="+mn-ea"/>
                          <a:ea typeface="+mn-ea"/>
                        </a:rPr>
                        <a:t>10</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extLst>
                  <a:ext uri="{0D108BD9-81ED-4DB2-BD59-A6C34878D82A}">
                    <a16:rowId xmlns:a16="http://schemas.microsoft.com/office/drawing/2014/main" val="1632785973"/>
                  </a:ext>
                </a:extLst>
              </a:tr>
              <a:tr h="392203">
                <a:tc>
                  <a:txBody>
                    <a:bodyPr/>
                    <a:lstStyle/>
                    <a:p>
                      <a:pPr algn="ctr" fontAlgn="ctr"/>
                      <a:endParaRPr lang="ja-JP" altLang="en-US" sz="1400" b="1" i="0" u="none" strike="noStrike" dirty="0">
                        <a:solidFill>
                          <a:srgbClr val="000000"/>
                        </a:solidFill>
                        <a:effectLst/>
                        <a:latin typeface="+mn-ea"/>
                        <a:ea typeface="+mn-ea"/>
                      </a:endParaRP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lvl="1" algn="l" fontAlgn="ctr"/>
                      <a:r>
                        <a:rPr lang="ja-JP" altLang="en-US" sz="1100" b="0" i="0" u="none" strike="noStrike" dirty="0">
                          <a:solidFill>
                            <a:schemeClr val="tx1"/>
                          </a:solidFill>
                          <a:effectLst/>
                          <a:latin typeface="+mn-ea"/>
                          <a:ea typeface="+mn-ea"/>
                        </a:rPr>
                        <a:t> </a:t>
                      </a:r>
                      <a:r>
                        <a:rPr lang="en-US" altLang="ja-JP" sz="1100" b="0" i="0" u="none" strike="noStrike" dirty="0">
                          <a:solidFill>
                            <a:schemeClr val="tx1"/>
                          </a:solidFill>
                          <a:effectLst/>
                          <a:latin typeface="+mn-ea"/>
                          <a:ea typeface="+mn-ea"/>
                        </a:rPr>
                        <a:t>4/11</a:t>
                      </a:r>
                      <a:r>
                        <a:rPr lang="ja-JP" altLang="en-US" sz="1100" b="0" i="0" u="none" strike="noStrike" dirty="0">
                          <a:solidFill>
                            <a:schemeClr val="tx1"/>
                          </a:solidFill>
                          <a:effectLst/>
                          <a:latin typeface="+mn-ea"/>
                          <a:ea typeface="+mn-ea"/>
                        </a:rPr>
                        <a:t>（金） ③</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ctr"/>
                      <a:r>
                        <a:rPr lang="en-US" altLang="ja-JP" sz="1100" b="0" i="0" u="none" strike="noStrike" dirty="0">
                          <a:solidFill>
                            <a:srgbClr val="000000"/>
                          </a:solidFill>
                          <a:effectLst/>
                          <a:latin typeface="+mn-ea"/>
                          <a:ea typeface="+mn-ea"/>
                        </a:rPr>
                        <a:t>13</a:t>
                      </a:r>
                      <a:r>
                        <a:rPr lang="ja-JP" altLang="en-US" sz="1100" b="0" i="0" u="none" strike="noStrike" dirty="0">
                          <a:solidFill>
                            <a:srgbClr val="000000"/>
                          </a:solidFill>
                          <a:effectLst/>
                          <a:latin typeface="+mn-ea"/>
                          <a:ea typeface="+mn-ea"/>
                        </a:rPr>
                        <a:t>：</a:t>
                      </a:r>
                      <a:r>
                        <a:rPr lang="en-US" altLang="ja-JP" sz="1100" b="0" i="0" u="none" strike="noStrike" dirty="0">
                          <a:solidFill>
                            <a:srgbClr val="000000"/>
                          </a:solidFill>
                          <a:effectLst/>
                          <a:latin typeface="+mn-ea"/>
                          <a:ea typeface="+mn-ea"/>
                        </a:rPr>
                        <a:t>20</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ctr"/>
                      <a:r>
                        <a:rPr lang="en-US" altLang="ja-JP" sz="1100" b="0" i="0" u="none" strike="noStrike" dirty="0">
                          <a:solidFill>
                            <a:srgbClr val="000000"/>
                          </a:solidFill>
                          <a:effectLst/>
                          <a:latin typeface="+mn-ea"/>
                          <a:ea typeface="+mn-ea"/>
                        </a:rPr>
                        <a:t>13</a:t>
                      </a:r>
                      <a:r>
                        <a:rPr lang="ja-JP" altLang="en-US" sz="1100" b="0" i="0" u="none" strike="noStrike" dirty="0">
                          <a:solidFill>
                            <a:srgbClr val="000000"/>
                          </a:solidFill>
                          <a:effectLst/>
                          <a:latin typeface="+mn-ea"/>
                          <a:ea typeface="+mn-ea"/>
                        </a:rPr>
                        <a:t>：</a:t>
                      </a:r>
                      <a:r>
                        <a:rPr lang="en-US" altLang="ja-JP" sz="1100" b="0" i="0" u="none" strike="noStrike" dirty="0">
                          <a:solidFill>
                            <a:srgbClr val="000000"/>
                          </a:solidFill>
                          <a:effectLst/>
                          <a:latin typeface="+mn-ea"/>
                          <a:ea typeface="+mn-ea"/>
                        </a:rPr>
                        <a:t>45</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ctr"/>
                      <a:r>
                        <a:rPr lang="en-US" altLang="ja-JP" sz="1100" b="0" i="0" u="none" strike="noStrike" dirty="0">
                          <a:solidFill>
                            <a:srgbClr val="000000"/>
                          </a:solidFill>
                          <a:effectLst/>
                          <a:latin typeface="+mn-ea"/>
                          <a:ea typeface="+mn-ea"/>
                        </a:rPr>
                        <a:t>14</a:t>
                      </a:r>
                      <a:r>
                        <a:rPr lang="ja-JP" altLang="en-US" sz="1100" b="0" i="0" u="none" strike="noStrike" dirty="0">
                          <a:solidFill>
                            <a:srgbClr val="000000"/>
                          </a:solidFill>
                          <a:effectLst/>
                          <a:latin typeface="+mn-ea"/>
                          <a:ea typeface="+mn-ea"/>
                        </a:rPr>
                        <a:t>：</a:t>
                      </a:r>
                      <a:r>
                        <a:rPr lang="en-US" altLang="ja-JP" sz="1100" b="0" i="0" u="none" strike="noStrike" dirty="0">
                          <a:solidFill>
                            <a:srgbClr val="000000"/>
                          </a:solidFill>
                          <a:effectLst/>
                          <a:latin typeface="+mn-ea"/>
                          <a:ea typeface="+mn-ea"/>
                        </a:rPr>
                        <a:t>10</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extLst>
                  <a:ext uri="{0D108BD9-81ED-4DB2-BD59-A6C34878D82A}">
                    <a16:rowId xmlns:a16="http://schemas.microsoft.com/office/drawing/2014/main" val="4236707943"/>
                  </a:ext>
                </a:extLst>
              </a:tr>
            </a:tbl>
          </a:graphicData>
        </a:graphic>
      </p:graphicFrame>
      <p:sp>
        <p:nvSpPr>
          <p:cNvPr id="13" name="テキスト ボックス 12">
            <a:extLst>
              <a:ext uri="{FF2B5EF4-FFF2-40B4-BE49-F238E27FC236}">
                <a16:creationId xmlns:a16="http://schemas.microsoft.com/office/drawing/2014/main" id="{4593DCC9-30B9-698B-E17F-AE5F1963CC50}"/>
              </a:ext>
            </a:extLst>
          </p:cNvPr>
          <p:cNvSpPr txBox="1"/>
          <p:nvPr/>
        </p:nvSpPr>
        <p:spPr>
          <a:xfrm>
            <a:off x="1763688" y="6464369"/>
            <a:ext cx="4032448"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対応可能な時間枠すべてに 〇 の記入をお願いします。</a:t>
            </a:r>
          </a:p>
        </p:txBody>
      </p:sp>
      <p:sp>
        <p:nvSpPr>
          <p:cNvPr id="2" name="テキスト ボックス 1">
            <a:extLst>
              <a:ext uri="{FF2B5EF4-FFF2-40B4-BE49-F238E27FC236}">
                <a16:creationId xmlns:a16="http://schemas.microsoft.com/office/drawing/2014/main" id="{F71A5717-8C47-C092-C966-5ED3EE221029}"/>
              </a:ext>
            </a:extLst>
          </p:cNvPr>
          <p:cNvSpPr txBox="1"/>
          <p:nvPr/>
        </p:nvSpPr>
        <p:spPr>
          <a:xfrm>
            <a:off x="7351512" y="44624"/>
            <a:ext cx="1756992" cy="785325"/>
          </a:xfrm>
          <a:prstGeom prst="rect">
            <a:avLst/>
          </a:prstGeom>
          <a:noFill/>
          <a:ln w="25400">
            <a:solidFill>
              <a:srgbClr val="008000"/>
            </a:solidFill>
          </a:ln>
        </p:spPr>
        <p:txBody>
          <a:bodyPr wrap="none" lIns="108000" tIns="72000" rIns="108000" bIns="72000">
            <a:spAutoFit/>
          </a:bodyPr>
          <a:lstStyle/>
          <a:p>
            <a:pPr marL="0" marR="0" lvl="0" indent="0" algn="l" defTabSz="914400" rtl="0" eaLnBrk="1" fontAlgn="auto" latinLnBrk="0" hangingPunct="1">
              <a:lnSpc>
                <a:spcPts val="26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008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0" i="0" u="none" strike="noStrike" kern="1200" cap="none" spc="0" normalizeH="0" baseline="0" noProof="0" dirty="0">
                <a:ln>
                  <a:noFill/>
                </a:ln>
                <a:solidFill>
                  <a:srgbClr val="008000"/>
                </a:solidFill>
                <a:effectLst/>
                <a:uLnTx/>
                <a:uFillTx/>
                <a:latin typeface="ＭＳ Ｐゴシック" panose="020B0600070205080204" pitchFamily="50" charset="-128"/>
                <a:ea typeface="ＭＳ Ｐゴシック" panose="020B0600070205080204" pitchFamily="50" charset="-128"/>
                <a:cs typeface="+mn-cs"/>
              </a:rPr>
              <a:t>新規募集</a:t>
            </a:r>
            <a:r>
              <a:rPr kumimoji="1" lang="en-US" altLang="ja-JP" sz="2400" b="0" i="0" u="none" strike="noStrike" kern="1200" cap="none" spc="0" normalizeH="0" baseline="0" noProof="0" dirty="0">
                <a:ln>
                  <a:noFill/>
                </a:ln>
                <a:solidFill>
                  <a:srgbClr val="008000"/>
                </a:solidFill>
                <a:effectLst/>
                <a:uLnTx/>
                <a:uFillTx/>
                <a:latin typeface="ＭＳ Ｐゴシック" panose="020B0600070205080204" pitchFamily="50" charset="-128"/>
                <a:ea typeface="ＭＳ Ｐゴシック" panose="020B0600070205080204" pitchFamily="50" charset="-128"/>
                <a:cs typeface="+mn-cs"/>
              </a:rPr>
              <a:t>】</a:t>
            </a:r>
          </a:p>
          <a:p>
            <a:pPr marL="0" marR="0" lvl="0" indent="0" algn="ctr" defTabSz="914400" rtl="0" eaLnBrk="1" fontAlgn="auto" latinLnBrk="0" hangingPunct="1">
              <a:lnSpc>
                <a:spcPts val="26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8000"/>
                </a:solidFill>
                <a:effectLst/>
                <a:uLnTx/>
                <a:uFillTx/>
                <a:latin typeface="ＭＳ Ｐゴシック" panose="020B0600070205080204" pitchFamily="50" charset="-128"/>
                <a:ea typeface="ＭＳ Ｐゴシック" panose="020B0600070205080204" pitchFamily="50" charset="-128"/>
                <a:cs typeface="+mn-cs"/>
              </a:rPr>
              <a:t>令和７年度</a:t>
            </a:r>
            <a:endParaRPr kumimoji="1" lang="ja-JP" altLang="en-US" sz="1800" b="0" i="0" u="none" strike="noStrike" kern="1200" cap="none" spc="0" normalizeH="0" baseline="0" noProof="0" dirty="0">
              <a:ln>
                <a:noFill/>
              </a:ln>
              <a:solidFill>
                <a:srgbClr val="008000"/>
              </a:solidFill>
              <a:effectLst/>
              <a:uLnTx/>
              <a:uFillTx/>
              <a:latin typeface="Calibri"/>
              <a:ea typeface="ＭＳ Ｐゴシック" panose="020B0600070205080204" pitchFamily="50" charset="-128"/>
              <a:cs typeface="+mn-cs"/>
            </a:endParaRPr>
          </a:p>
        </p:txBody>
      </p:sp>
      <p:sp>
        <p:nvSpPr>
          <p:cNvPr id="3" name="テキスト ボックス 2">
            <a:extLst>
              <a:ext uri="{FF2B5EF4-FFF2-40B4-BE49-F238E27FC236}">
                <a16:creationId xmlns:a16="http://schemas.microsoft.com/office/drawing/2014/main" id="{DB608904-2733-3C8C-D3A2-B82666D694C5}"/>
              </a:ext>
            </a:extLst>
          </p:cNvPr>
          <p:cNvSpPr txBox="1"/>
          <p:nvPr/>
        </p:nvSpPr>
        <p:spPr>
          <a:xfrm>
            <a:off x="5364088" y="6643519"/>
            <a:ext cx="3744416" cy="184666"/>
          </a:xfrm>
          <a:prstGeom prst="rect">
            <a:avLst/>
          </a:prstGeom>
          <a:noFill/>
        </p:spPr>
        <p:txBody>
          <a:bodyPr wrap="square" bIns="0" anchor="b" anchorCtr="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注）このページは発表資料の枚数（上限</a:t>
            </a:r>
            <a:r>
              <a:rPr kumimoji="1" lang="en-US" altLang="ja-JP" sz="9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25</a:t>
            </a:r>
            <a:r>
              <a:rPr kumimoji="1" lang="ja-JP" altLang="en-US" sz="9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枚）には含まれません。</a:t>
            </a:r>
          </a:p>
        </p:txBody>
      </p:sp>
    </p:spTree>
    <p:extLst>
      <p:ext uri="{BB962C8B-B14F-4D97-AF65-F5344CB8AC3E}">
        <p14:creationId xmlns:p14="http://schemas.microsoft.com/office/powerpoint/2010/main" val="2261210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a:extLst>
              <a:ext uri="{FF2B5EF4-FFF2-40B4-BE49-F238E27FC236}">
                <a16:creationId xmlns:a16="http://schemas.microsoft.com/office/drawing/2014/main" id="{22855325-9F65-4B31-FB2A-B402FBC11E92}"/>
              </a:ext>
            </a:extLst>
          </p:cNvPr>
          <p:cNvGraphicFramePr>
            <a:graphicFrameLocks noGrp="1"/>
          </p:cNvGraphicFramePr>
          <p:nvPr>
            <p:extLst>
              <p:ext uri="{D42A27DB-BD31-4B8C-83A1-F6EECF244321}">
                <p14:modId xmlns:p14="http://schemas.microsoft.com/office/powerpoint/2010/main" val="1518901217"/>
              </p:ext>
            </p:extLst>
          </p:nvPr>
        </p:nvGraphicFramePr>
        <p:xfrm>
          <a:off x="863588" y="608350"/>
          <a:ext cx="7416824" cy="5760644"/>
        </p:xfrm>
        <a:graphic>
          <a:graphicData uri="http://schemas.openxmlformats.org/drawingml/2006/table">
            <a:tbl>
              <a:tblPr firstRow="1" bandRow="1">
                <a:tableStyleId>{F5AB1C69-6EDB-4FF4-983F-18BD219EF322}</a:tableStyleId>
              </a:tblPr>
              <a:tblGrid>
                <a:gridCol w="6192688">
                  <a:extLst>
                    <a:ext uri="{9D8B030D-6E8A-4147-A177-3AD203B41FA5}">
                      <a16:colId xmlns:a16="http://schemas.microsoft.com/office/drawing/2014/main" val="1555003269"/>
                    </a:ext>
                  </a:extLst>
                </a:gridCol>
                <a:gridCol w="1224136">
                  <a:extLst>
                    <a:ext uri="{9D8B030D-6E8A-4147-A177-3AD203B41FA5}">
                      <a16:colId xmlns:a16="http://schemas.microsoft.com/office/drawing/2014/main" val="3832677441"/>
                    </a:ext>
                  </a:extLst>
                </a:gridCol>
              </a:tblGrid>
              <a:tr h="3357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rPr>
                        <a:t>内　容</a:t>
                      </a:r>
                      <a:endParaRPr kumimoji="1" lang="ja-JP" altLang="en-US" sz="1400" b="0" dirty="0">
                        <a:solidFill>
                          <a:schemeClr val="tx1"/>
                        </a:solidFill>
                        <a:latin typeface="+mn-ea"/>
                        <a:ea typeface="+mn-ea"/>
                      </a:endParaRPr>
                    </a:p>
                  </a:txBody>
                  <a:tcPr anchor="ctr"/>
                </a:tc>
                <a:tc>
                  <a:txBody>
                    <a:bodyPr/>
                    <a:lstStyle/>
                    <a:p>
                      <a:pPr algn="ctr"/>
                      <a:r>
                        <a:rPr kumimoji="1" lang="ja-JP" altLang="en-US" sz="1400" b="0" dirty="0">
                          <a:solidFill>
                            <a:schemeClr val="tx1"/>
                          </a:solidFill>
                        </a:rPr>
                        <a:t>ページ</a:t>
                      </a:r>
                      <a:endParaRPr kumimoji="1" lang="ja-JP" altLang="en-US" sz="1400" b="0" dirty="0">
                        <a:solidFill>
                          <a:schemeClr val="tx1"/>
                        </a:solidFill>
                        <a:latin typeface="+mn-ea"/>
                        <a:ea typeface="+mn-ea"/>
                      </a:endParaRPr>
                    </a:p>
                  </a:txBody>
                  <a:tcPr anchor="ctr"/>
                </a:tc>
                <a:extLst>
                  <a:ext uri="{0D108BD9-81ED-4DB2-BD59-A6C34878D82A}">
                    <a16:rowId xmlns:a16="http://schemas.microsoft.com/office/drawing/2014/main" val="1551387645"/>
                  </a:ext>
                </a:extLst>
              </a:tr>
              <a:tr h="3602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rPr>
                        <a:t>・  研究テーマ名</a:t>
                      </a:r>
                      <a:r>
                        <a:rPr kumimoji="1" lang="en-US" altLang="ja-JP" sz="1400" b="0" dirty="0">
                          <a:solidFill>
                            <a:schemeClr val="tx1"/>
                          </a:solidFill>
                        </a:rPr>
                        <a:t>, </a:t>
                      </a:r>
                      <a:r>
                        <a:rPr kumimoji="1" lang="ja-JP" altLang="en-US" sz="1400" b="0" dirty="0">
                          <a:solidFill>
                            <a:schemeClr val="tx1"/>
                          </a:solidFill>
                        </a:rPr>
                        <a:t>研究代表者</a:t>
                      </a:r>
                      <a:endParaRPr kumimoji="1" lang="ja-JP" altLang="en-US" sz="1400" b="0" dirty="0">
                        <a:solidFill>
                          <a:schemeClr val="tx1"/>
                        </a:solidFill>
                        <a:latin typeface="+mn-ea"/>
                        <a:ea typeface="+mn-ea"/>
                      </a:endParaRPr>
                    </a:p>
                  </a:txBody>
                  <a:tcPr marL="288000" anchor="ctr"/>
                </a:tc>
                <a:tc>
                  <a:txBody>
                    <a:bodyPr/>
                    <a:lstStyle/>
                    <a:p>
                      <a:pPr algn="ctr"/>
                      <a:r>
                        <a:rPr kumimoji="1" lang="ja-JP" altLang="en-US" sz="1400" b="0" dirty="0">
                          <a:solidFill>
                            <a:schemeClr val="tx1"/>
                          </a:solidFill>
                        </a:rPr>
                        <a:t>２</a:t>
                      </a:r>
                      <a:endParaRPr kumimoji="1" lang="ja-JP" altLang="en-US" sz="1400" b="0" dirty="0">
                        <a:solidFill>
                          <a:schemeClr val="tx1"/>
                        </a:solidFill>
                        <a:latin typeface="+mn-ea"/>
                        <a:ea typeface="+mn-ea"/>
                      </a:endParaRPr>
                    </a:p>
                  </a:txBody>
                  <a:tcPr anchor="ctr"/>
                </a:tc>
                <a:extLst>
                  <a:ext uri="{0D108BD9-81ED-4DB2-BD59-A6C34878D82A}">
                    <a16:rowId xmlns:a16="http://schemas.microsoft.com/office/drawing/2014/main" val="1139303393"/>
                  </a:ext>
                </a:extLst>
              </a:tr>
              <a:tr h="360243">
                <a:tc>
                  <a:txBody>
                    <a:bodyPr/>
                    <a:lstStyle/>
                    <a:p>
                      <a:r>
                        <a:rPr kumimoji="1" lang="ja-JP" altLang="en-US" sz="1400" b="0" dirty="0">
                          <a:solidFill>
                            <a:schemeClr val="tx1"/>
                          </a:solidFill>
                        </a:rPr>
                        <a:t>・  研究参画者</a:t>
                      </a:r>
                      <a:endParaRPr kumimoji="1" lang="ja-JP" altLang="en-US" sz="1400" b="0" dirty="0">
                        <a:solidFill>
                          <a:schemeClr val="tx1"/>
                        </a:solidFill>
                        <a:latin typeface="+mn-ea"/>
                        <a:ea typeface="+mn-ea"/>
                      </a:endParaRPr>
                    </a:p>
                  </a:txBody>
                  <a:tcPr marL="288000" anchor="ctr"/>
                </a:tc>
                <a:tc>
                  <a:txBody>
                    <a:bodyPr/>
                    <a:lstStyle/>
                    <a:p>
                      <a:pPr algn="ctr"/>
                      <a:r>
                        <a:rPr kumimoji="1" lang="ja-JP" altLang="en-US" sz="1400" b="0" dirty="0">
                          <a:solidFill>
                            <a:schemeClr val="tx1"/>
                          </a:solidFill>
                        </a:rPr>
                        <a:t>３</a:t>
                      </a:r>
                      <a:endParaRPr kumimoji="1" lang="ja-JP" altLang="en-US" sz="1400" b="0" dirty="0">
                        <a:solidFill>
                          <a:schemeClr val="tx1"/>
                        </a:solidFill>
                        <a:latin typeface="+mn-ea"/>
                        <a:ea typeface="+mn-ea"/>
                      </a:endParaRPr>
                    </a:p>
                  </a:txBody>
                  <a:tcPr anchor="ctr"/>
                </a:tc>
                <a:extLst>
                  <a:ext uri="{0D108BD9-81ED-4DB2-BD59-A6C34878D82A}">
                    <a16:rowId xmlns:a16="http://schemas.microsoft.com/office/drawing/2014/main" val="1756837083"/>
                  </a:ext>
                </a:extLst>
              </a:tr>
              <a:tr h="360243">
                <a:tc>
                  <a:txBody>
                    <a:bodyPr/>
                    <a:lstStyle/>
                    <a:p>
                      <a:r>
                        <a:rPr kumimoji="1" lang="en-US" altLang="ja-JP" sz="1400" b="0" dirty="0">
                          <a:solidFill>
                            <a:schemeClr val="tx1"/>
                          </a:solidFill>
                        </a:rPr>
                        <a:t>1- ①</a:t>
                      </a:r>
                      <a:r>
                        <a:rPr kumimoji="1" lang="ja-JP" altLang="en-US" sz="1400" b="0" dirty="0">
                          <a:solidFill>
                            <a:schemeClr val="tx1"/>
                          </a:solidFill>
                        </a:rPr>
                        <a:t>．本研究テーマの概要</a:t>
                      </a:r>
                      <a:endParaRPr kumimoji="1" lang="ja-JP" altLang="en-US" sz="1400" b="0" dirty="0">
                        <a:solidFill>
                          <a:schemeClr val="tx1"/>
                        </a:solidFill>
                        <a:latin typeface="+mn-ea"/>
                        <a:ea typeface="+mn-ea"/>
                      </a:endParaRPr>
                    </a:p>
                  </a:txBody>
                  <a:tcPr marL="288000" anchor="ctr"/>
                </a:tc>
                <a:tc>
                  <a:txBody>
                    <a:bodyPr/>
                    <a:lstStyle/>
                    <a:p>
                      <a:pPr algn="ctr"/>
                      <a:r>
                        <a:rPr kumimoji="1" lang="ja-JP" altLang="en-US" sz="1400" b="0" dirty="0">
                          <a:solidFill>
                            <a:schemeClr val="tx1"/>
                          </a:solidFill>
                        </a:rPr>
                        <a:t>４</a:t>
                      </a:r>
                      <a:endParaRPr kumimoji="1" lang="ja-JP" altLang="en-US" sz="1400" b="0" dirty="0">
                        <a:solidFill>
                          <a:schemeClr val="tx1"/>
                        </a:solidFill>
                        <a:latin typeface="+mn-ea"/>
                        <a:ea typeface="+mn-ea"/>
                      </a:endParaRPr>
                    </a:p>
                  </a:txBody>
                  <a:tcPr anchor="ctr"/>
                </a:tc>
                <a:extLst>
                  <a:ext uri="{0D108BD9-81ED-4DB2-BD59-A6C34878D82A}">
                    <a16:rowId xmlns:a16="http://schemas.microsoft.com/office/drawing/2014/main" val="4275956672"/>
                  </a:ext>
                </a:extLst>
              </a:tr>
              <a:tr h="360243">
                <a:tc>
                  <a:txBody>
                    <a:bodyPr/>
                    <a:lstStyle/>
                    <a:p>
                      <a:r>
                        <a:rPr kumimoji="1" lang="en-US" altLang="ja-JP" sz="1400" b="0" dirty="0">
                          <a:solidFill>
                            <a:schemeClr val="tx1"/>
                          </a:solidFill>
                        </a:rPr>
                        <a:t>1-</a:t>
                      </a:r>
                      <a:r>
                        <a:rPr kumimoji="1" lang="ja-JP" altLang="en-US" sz="1400" b="0" dirty="0">
                          <a:solidFill>
                            <a:schemeClr val="tx1"/>
                          </a:solidFill>
                        </a:rPr>
                        <a:t> ②．本研究テーマの独創性・革新性・優位性</a:t>
                      </a:r>
                      <a:endParaRPr kumimoji="1" lang="ja-JP" altLang="en-US" sz="1400" b="0" dirty="0">
                        <a:solidFill>
                          <a:schemeClr val="tx1"/>
                        </a:solidFill>
                        <a:latin typeface="+mn-ea"/>
                        <a:ea typeface="+mn-ea"/>
                      </a:endParaRPr>
                    </a:p>
                  </a:txBody>
                  <a:tcPr marL="288000" anchor="ctr"/>
                </a:tc>
                <a:tc>
                  <a:txBody>
                    <a:bodyPr/>
                    <a:lstStyle/>
                    <a:p>
                      <a:pPr algn="ctr"/>
                      <a:endParaRPr kumimoji="1" lang="ja-JP" altLang="en-US" sz="1400" b="0" dirty="0">
                        <a:solidFill>
                          <a:schemeClr val="tx1"/>
                        </a:solidFill>
                        <a:latin typeface="+mn-ea"/>
                        <a:ea typeface="+mn-ea"/>
                      </a:endParaRPr>
                    </a:p>
                  </a:txBody>
                  <a:tcPr anchor="ctr"/>
                </a:tc>
                <a:extLst>
                  <a:ext uri="{0D108BD9-81ED-4DB2-BD59-A6C34878D82A}">
                    <a16:rowId xmlns:a16="http://schemas.microsoft.com/office/drawing/2014/main" val="940136951"/>
                  </a:ext>
                </a:extLst>
              </a:tr>
              <a:tr h="360243">
                <a:tc>
                  <a:txBody>
                    <a:bodyPr/>
                    <a:lstStyle/>
                    <a:p>
                      <a:r>
                        <a:rPr kumimoji="1" lang="en-US" altLang="ja-JP" sz="1400" b="0" dirty="0">
                          <a:solidFill>
                            <a:schemeClr val="tx1"/>
                          </a:solidFill>
                        </a:rPr>
                        <a:t>2</a:t>
                      </a:r>
                      <a:r>
                        <a:rPr kumimoji="1" lang="ja-JP" altLang="en-US" sz="1400" b="0" dirty="0">
                          <a:solidFill>
                            <a:schemeClr val="tx1"/>
                          </a:solidFill>
                        </a:rPr>
                        <a:t>．       本研究テーマの背景とねらい</a:t>
                      </a:r>
                      <a:endParaRPr kumimoji="1" lang="ja-JP" altLang="en-US" sz="1400" b="0" dirty="0">
                        <a:solidFill>
                          <a:schemeClr val="tx1"/>
                        </a:solidFill>
                        <a:latin typeface="+mn-ea"/>
                        <a:ea typeface="+mn-ea"/>
                      </a:endParaRPr>
                    </a:p>
                  </a:txBody>
                  <a:tcPr marL="288000" anchor="ctr"/>
                </a:tc>
                <a:tc>
                  <a:txBody>
                    <a:bodyPr/>
                    <a:lstStyle/>
                    <a:p>
                      <a:pPr algn="ctr"/>
                      <a:endParaRPr kumimoji="1" lang="ja-JP" altLang="en-US" sz="1400" b="0" dirty="0">
                        <a:solidFill>
                          <a:schemeClr val="tx1"/>
                        </a:solidFill>
                        <a:latin typeface="+mn-ea"/>
                        <a:ea typeface="+mn-ea"/>
                      </a:endParaRPr>
                    </a:p>
                  </a:txBody>
                  <a:tcPr anchor="ctr"/>
                </a:tc>
                <a:extLst>
                  <a:ext uri="{0D108BD9-81ED-4DB2-BD59-A6C34878D82A}">
                    <a16:rowId xmlns:a16="http://schemas.microsoft.com/office/drawing/2014/main" val="2049469955"/>
                  </a:ext>
                </a:extLst>
              </a:tr>
              <a:tr h="369256">
                <a:tc>
                  <a:txBody>
                    <a:bodyPr/>
                    <a:lstStyle/>
                    <a:p>
                      <a:r>
                        <a:rPr kumimoji="1" lang="en-US" altLang="ja-JP" sz="1400" b="0" dirty="0">
                          <a:solidFill>
                            <a:schemeClr val="tx1"/>
                          </a:solidFill>
                          <a:latin typeface="+mn-ea"/>
                          <a:ea typeface="+mn-ea"/>
                        </a:rPr>
                        <a:t>3</a:t>
                      </a:r>
                      <a:r>
                        <a:rPr kumimoji="1" lang="ja-JP" altLang="en-US" sz="1400" b="0" dirty="0">
                          <a:solidFill>
                            <a:schemeClr val="tx1"/>
                          </a:solidFill>
                        </a:rPr>
                        <a:t>．       </a:t>
                      </a:r>
                      <a:r>
                        <a:rPr lang="ja-JP" altLang="en-US" sz="1400" dirty="0">
                          <a:latin typeface="+mn-ea"/>
                          <a:ea typeface="+mn-ea"/>
                        </a:rPr>
                        <a:t>本研究テーマの実用化の見通し</a:t>
                      </a:r>
                      <a:endParaRPr kumimoji="1" lang="ja-JP" altLang="en-US" sz="1400" b="0" dirty="0">
                        <a:solidFill>
                          <a:schemeClr val="tx1"/>
                        </a:solidFill>
                        <a:latin typeface="+mn-ea"/>
                        <a:ea typeface="+mn-ea"/>
                      </a:endParaRPr>
                    </a:p>
                  </a:txBody>
                  <a:tcPr marL="288000" anchor="ctr"/>
                </a:tc>
                <a:tc>
                  <a:txBody>
                    <a:bodyPr/>
                    <a:lstStyle/>
                    <a:p>
                      <a:pPr algn="ctr"/>
                      <a:endParaRPr kumimoji="1" lang="ja-JP" altLang="en-US" sz="1400" b="0" dirty="0">
                        <a:solidFill>
                          <a:schemeClr val="tx1"/>
                        </a:solidFill>
                        <a:latin typeface="+mn-ea"/>
                        <a:ea typeface="+mn-ea"/>
                      </a:endParaRPr>
                    </a:p>
                  </a:txBody>
                  <a:tcPr anchor="ctr"/>
                </a:tc>
                <a:extLst>
                  <a:ext uri="{0D108BD9-81ED-4DB2-BD59-A6C34878D82A}">
                    <a16:rowId xmlns:a16="http://schemas.microsoft.com/office/drawing/2014/main" val="3082184746"/>
                  </a:ext>
                </a:extLst>
              </a:tr>
              <a:tr h="369256">
                <a:tc>
                  <a:txBody>
                    <a:bodyPr/>
                    <a:lstStyle/>
                    <a:p>
                      <a:r>
                        <a:rPr kumimoji="1" lang="en-US" altLang="ja-JP" sz="1400" b="0" dirty="0">
                          <a:solidFill>
                            <a:schemeClr val="tx1"/>
                          </a:solidFill>
                          <a:latin typeface="+mn-ea"/>
                          <a:ea typeface="+mn-ea"/>
                        </a:rPr>
                        <a:t>4</a:t>
                      </a:r>
                      <a:r>
                        <a:rPr kumimoji="1" lang="ja-JP" altLang="en-US" sz="1400" b="0" dirty="0">
                          <a:solidFill>
                            <a:schemeClr val="tx1"/>
                          </a:solidFill>
                          <a:latin typeface="+mn-ea"/>
                          <a:ea typeface="+mn-ea"/>
                        </a:rPr>
                        <a:t>．     本研究テーマに関する知財の状況</a:t>
                      </a:r>
                    </a:p>
                  </a:txBody>
                  <a:tcPr marL="288000" anchor="ctr"/>
                </a:tc>
                <a:tc>
                  <a:txBody>
                    <a:bodyPr/>
                    <a:lstStyle/>
                    <a:p>
                      <a:pPr algn="ctr"/>
                      <a:endParaRPr kumimoji="1" lang="ja-JP" altLang="en-US" sz="1400" b="0" dirty="0">
                        <a:solidFill>
                          <a:schemeClr val="tx1"/>
                        </a:solidFill>
                        <a:latin typeface="+mn-ea"/>
                        <a:ea typeface="+mn-ea"/>
                      </a:endParaRPr>
                    </a:p>
                  </a:txBody>
                  <a:tcPr anchor="ctr"/>
                </a:tc>
                <a:extLst>
                  <a:ext uri="{0D108BD9-81ED-4DB2-BD59-A6C34878D82A}">
                    <a16:rowId xmlns:a16="http://schemas.microsoft.com/office/drawing/2014/main" val="2852779469"/>
                  </a:ext>
                </a:extLst>
              </a:tr>
              <a:tr h="369256">
                <a:tc>
                  <a:txBody>
                    <a:bodyPr/>
                    <a:lstStyle/>
                    <a:p>
                      <a:r>
                        <a:rPr kumimoji="1" lang="en-US" altLang="ja-JP" sz="1400" b="0" dirty="0">
                          <a:solidFill>
                            <a:schemeClr val="tx1"/>
                          </a:solidFill>
                        </a:rPr>
                        <a:t>5-</a:t>
                      </a:r>
                      <a:r>
                        <a:rPr kumimoji="1" lang="ja-JP" altLang="en-US" sz="1400" b="0" dirty="0">
                          <a:solidFill>
                            <a:schemeClr val="tx1"/>
                          </a:solidFill>
                        </a:rPr>
                        <a:t> ①．研究実施体制</a:t>
                      </a:r>
                      <a:endParaRPr kumimoji="1" lang="ja-JP" altLang="en-US" sz="1400" b="0" dirty="0">
                        <a:solidFill>
                          <a:schemeClr val="tx1"/>
                        </a:solidFill>
                        <a:latin typeface="+mn-ea"/>
                        <a:ea typeface="+mn-ea"/>
                      </a:endParaRPr>
                    </a:p>
                  </a:txBody>
                  <a:tcPr marL="288000" anchor="ctr"/>
                </a:tc>
                <a:tc>
                  <a:txBody>
                    <a:bodyPr/>
                    <a:lstStyle/>
                    <a:p>
                      <a:pPr algn="ctr"/>
                      <a:endParaRPr kumimoji="1" lang="ja-JP" altLang="en-US" sz="1400" b="0" dirty="0">
                        <a:solidFill>
                          <a:schemeClr val="tx1"/>
                        </a:solidFill>
                        <a:latin typeface="+mn-ea"/>
                        <a:ea typeface="+mn-ea"/>
                      </a:endParaRPr>
                    </a:p>
                  </a:txBody>
                  <a:tcPr anchor="ctr"/>
                </a:tc>
                <a:extLst>
                  <a:ext uri="{0D108BD9-81ED-4DB2-BD59-A6C34878D82A}">
                    <a16:rowId xmlns:a16="http://schemas.microsoft.com/office/drawing/2014/main" val="3250517240"/>
                  </a:ext>
                </a:extLst>
              </a:tr>
              <a:tr h="360243">
                <a:tc>
                  <a:txBody>
                    <a:bodyPr/>
                    <a:lstStyle/>
                    <a:p>
                      <a:r>
                        <a:rPr kumimoji="1" lang="en-US" altLang="ja-JP" sz="1400" b="0" dirty="0">
                          <a:solidFill>
                            <a:schemeClr val="tx1"/>
                          </a:solidFill>
                        </a:rPr>
                        <a:t>5-</a:t>
                      </a:r>
                      <a:r>
                        <a:rPr kumimoji="1" lang="ja-JP" altLang="en-US" sz="1400" b="0" dirty="0">
                          <a:solidFill>
                            <a:schemeClr val="tx1"/>
                          </a:solidFill>
                        </a:rPr>
                        <a:t> ②．現時点で想定する事業化への開発段階フロー</a:t>
                      </a:r>
                      <a:endParaRPr kumimoji="1" lang="ja-JP" altLang="en-US" sz="1400" b="0" dirty="0">
                        <a:solidFill>
                          <a:schemeClr val="tx1"/>
                        </a:solidFill>
                        <a:latin typeface="+mn-ea"/>
                        <a:ea typeface="+mn-ea"/>
                      </a:endParaRPr>
                    </a:p>
                  </a:txBody>
                  <a:tcPr marL="288000" anchor="ctr"/>
                </a:tc>
                <a:tc>
                  <a:txBody>
                    <a:bodyPr/>
                    <a:lstStyle/>
                    <a:p>
                      <a:pPr algn="ctr"/>
                      <a:endParaRPr kumimoji="1" lang="ja-JP" altLang="en-US" sz="1400" b="0" dirty="0">
                        <a:solidFill>
                          <a:schemeClr val="tx1"/>
                        </a:solidFill>
                        <a:latin typeface="+mn-ea"/>
                        <a:ea typeface="+mn-ea"/>
                      </a:endParaRPr>
                    </a:p>
                  </a:txBody>
                  <a:tcPr anchor="ctr"/>
                </a:tc>
                <a:extLst>
                  <a:ext uri="{0D108BD9-81ED-4DB2-BD59-A6C34878D82A}">
                    <a16:rowId xmlns:a16="http://schemas.microsoft.com/office/drawing/2014/main" val="439485758"/>
                  </a:ext>
                </a:extLst>
              </a:tr>
              <a:tr h="360243">
                <a:tc>
                  <a:txBody>
                    <a:bodyPr/>
                    <a:lstStyle/>
                    <a:p>
                      <a:r>
                        <a:rPr kumimoji="1" lang="en-US" altLang="ja-JP" sz="1400" b="0" dirty="0">
                          <a:solidFill>
                            <a:schemeClr val="tx1"/>
                          </a:solidFill>
                        </a:rPr>
                        <a:t>6-</a:t>
                      </a:r>
                      <a:r>
                        <a:rPr kumimoji="1" lang="ja-JP" altLang="en-US" sz="1400" b="0" dirty="0">
                          <a:solidFill>
                            <a:schemeClr val="tx1"/>
                          </a:solidFill>
                        </a:rPr>
                        <a:t> ①．本補助金事業における研究計画</a:t>
                      </a:r>
                      <a:endParaRPr kumimoji="1" lang="ja-JP" altLang="en-US" sz="1400" b="0" dirty="0">
                        <a:solidFill>
                          <a:schemeClr val="tx1"/>
                        </a:solidFill>
                        <a:latin typeface="+mn-ea"/>
                        <a:ea typeface="+mn-ea"/>
                      </a:endParaRPr>
                    </a:p>
                  </a:txBody>
                  <a:tcPr marL="288000" anchor="ctr"/>
                </a:tc>
                <a:tc>
                  <a:txBody>
                    <a:bodyPr/>
                    <a:lstStyle/>
                    <a:p>
                      <a:pPr algn="ctr"/>
                      <a:endParaRPr kumimoji="1" lang="ja-JP" altLang="en-US" sz="1400" b="0" dirty="0">
                        <a:solidFill>
                          <a:schemeClr val="tx1"/>
                        </a:solidFill>
                        <a:latin typeface="+mn-ea"/>
                        <a:ea typeface="+mn-ea"/>
                      </a:endParaRPr>
                    </a:p>
                  </a:txBody>
                  <a:tcPr anchor="ctr"/>
                </a:tc>
                <a:extLst>
                  <a:ext uri="{0D108BD9-81ED-4DB2-BD59-A6C34878D82A}">
                    <a16:rowId xmlns:a16="http://schemas.microsoft.com/office/drawing/2014/main" val="1336333761"/>
                  </a:ext>
                </a:extLst>
              </a:tr>
              <a:tr h="357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rPr>
                        <a:t>6-</a:t>
                      </a:r>
                      <a:r>
                        <a:rPr kumimoji="1" lang="ja-JP" altLang="en-US" sz="1400" b="0" dirty="0">
                          <a:solidFill>
                            <a:schemeClr val="tx1"/>
                          </a:solidFill>
                        </a:rPr>
                        <a:t> ②．実施スケジュール</a:t>
                      </a:r>
                      <a:endParaRPr kumimoji="1" lang="ja-JP" altLang="en-US" sz="1400" b="0" dirty="0">
                        <a:solidFill>
                          <a:schemeClr val="tx1"/>
                        </a:solidFill>
                        <a:latin typeface="+mn-ea"/>
                        <a:ea typeface="+mn-ea"/>
                      </a:endParaRPr>
                    </a:p>
                  </a:txBody>
                  <a:tcPr marL="288000" anchor="ctr"/>
                </a:tc>
                <a:tc>
                  <a:txBody>
                    <a:bodyPr/>
                    <a:lstStyle/>
                    <a:p>
                      <a:pPr algn="ctr"/>
                      <a:endParaRPr kumimoji="1" lang="ja-JP" altLang="en-US" sz="1400" b="0" dirty="0">
                        <a:solidFill>
                          <a:schemeClr val="tx1"/>
                        </a:solidFill>
                        <a:latin typeface="+mn-ea"/>
                        <a:ea typeface="+mn-ea"/>
                      </a:endParaRPr>
                    </a:p>
                  </a:txBody>
                  <a:tcPr anchor="ctr"/>
                </a:tc>
                <a:extLst>
                  <a:ext uri="{0D108BD9-81ED-4DB2-BD59-A6C34878D82A}">
                    <a16:rowId xmlns:a16="http://schemas.microsoft.com/office/drawing/2014/main" val="1620670312"/>
                  </a:ext>
                </a:extLst>
              </a:tr>
              <a:tr h="357349">
                <a:tc>
                  <a:txBody>
                    <a:bodyPr/>
                    <a:lstStyle/>
                    <a:p>
                      <a:r>
                        <a:rPr kumimoji="1" lang="en-US" altLang="ja-JP" sz="1400" b="0" dirty="0">
                          <a:solidFill>
                            <a:schemeClr val="tx1"/>
                          </a:solidFill>
                        </a:rPr>
                        <a:t>7</a:t>
                      </a:r>
                      <a:r>
                        <a:rPr kumimoji="1" lang="ja-JP" altLang="en-US" sz="1400" b="0" dirty="0">
                          <a:solidFill>
                            <a:schemeClr val="tx1"/>
                          </a:solidFill>
                        </a:rPr>
                        <a:t>．       本補助金事業における研究テーマの達成目標</a:t>
                      </a:r>
                      <a:endParaRPr kumimoji="1" lang="ja-JP" altLang="en-US" sz="1400" b="0" dirty="0">
                        <a:solidFill>
                          <a:schemeClr val="tx1"/>
                        </a:solidFill>
                        <a:latin typeface="+mn-ea"/>
                        <a:ea typeface="+mn-ea"/>
                      </a:endParaRPr>
                    </a:p>
                  </a:txBody>
                  <a:tcPr marL="288000" anchor="ctr"/>
                </a:tc>
                <a:tc>
                  <a:txBody>
                    <a:bodyPr/>
                    <a:lstStyle/>
                    <a:p>
                      <a:pPr algn="ctr"/>
                      <a:endParaRPr kumimoji="1" lang="ja-JP" altLang="en-US" sz="1400" b="0" dirty="0">
                        <a:solidFill>
                          <a:schemeClr val="tx1"/>
                        </a:solidFill>
                        <a:latin typeface="+mn-ea"/>
                        <a:ea typeface="+mn-ea"/>
                      </a:endParaRPr>
                    </a:p>
                  </a:txBody>
                  <a:tcPr anchor="ctr"/>
                </a:tc>
                <a:extLst>
                  <a:ext uri="{0D108BD9-81ED-4DB2-BD59-A6C34878D82A}">
                    <a16:rowId xmlns:a16="http://schemas.microsoft.com/office/drawing/2014/main" val="3134293059"/>
                  </a:ext>
                </a:extLst>
              </a:tr>
              <a:tr h="3602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rPr>
                        <a:t>8</a:t>
                      </a:r>
                      <a:r>
                        <a:rPr kumimoji="1" lang="ja-JP" altLang="en-US" sz="1400" b="0" dirty="0">
                          <a:solidFill>
                            <a:schemeClr val="tx1"/>
                          </a:solidFill>
                        </a:rPr>
                        <a:t>．       </a:t>
                      </a:r>
                      <a:r>
                        <a:rPr lang="ja-JP" altLang="en-US" sz="1400" dirty="0">
                          <a:latin typeface="+mn-ea"/>
                          <a:ea typeface="+mn-ea"/>
                        </a:rPr>
                        <a:t>本研究テーマに関連する研究代表者のこれまでの経験・実績</a:t>
                      </a:r>
                      <a:endParaRPr kumimoji="1" lang="ja-JP" altLang="en-US" sz="1400" b="0" dirty="0">
                        <a:solidFill>
                          <a:schemeClr val="tx1"/>
                        </a:solidFill>
                        <a:latin typeface="+mn-ea"/>
                        <a:ea typeface="+mn-ea"/>
                      </a:endParaRPr>
                    </a:p>
                  </a:txBody>
                  <a:tcPr marL="288000" anchor="ctr"/>
                </a:tc>
                <a:tc>
                  <a:txBody>
                    <a:bodyPr/>
                    <a:lstStyle/>
                    <a:p>
                      <a:pPr algn="ctr"/>
                      <a:endParaRPr kumimoji="1" lang="ja-JP" altLang="en-US" sz="1400" b="0" dirty="0">
                        <a:solidFill>
                          <a:schemeClr val="tx1"/>
                        </a:solidFill>
                        <a:latin typeface="+mn-ea"/>
                        <a:ea typeface="+mn-ea"/>
                      </a:endParaRPr>
                    </a:p>
                  </a:txBody>
                  <a:tcPr anchor="ctr"/>
                </a:tc>
                <a:extLst>
                  <a:ext uri="{0D108BD9-81ED-4DB2-BD59-A6C34878D82A}">
                    <a16:rowId xmlns:a16="http://schemas.microsoft.com/office/drawing/2014/main" val="3381407741"/>
                  </a:ext>
                </a:extLst>
              </a:tr>
              <a:tr h="3602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n-ea"/>
                          <a:ea typeface="+mn-ea"/>
                        </a:rPr>
                        <a:t>9</a:t>
                      </a:r>
                      <a:r>
                        <a:rPr kumimoji="1" lang="ja-JP" altLang="en-US" sz="1400" b="0" dirty="0">
                          <a:solidFill>
                            <a:schemeClr val="tx1"/>
                          </a:solidFill>
                          <a:latin typeface="+mn-ea"/>
                          <a:ea typeface="+mn-ea"/>
                        </a:rPr>
                        <a:t>．     </a:t>
                      </a:r>
                      <a:r>
                        <a:rPr lang="ja-JP" altLang="en-US" sz="1400" dirty="0">
                          <a:latin typeface="+mn-ea"/>
                          <a:ea typeface="+mn-ea"/>
                        </a:rPr>
                        <a:t>本研究テーマに関連する研究代表者の研究費</a:t>
                      </a:r>
                      <a:endParaRPr kumimoji="1" lang="ja-JP" altLang="en-US" sz="1400" b="0" dirty="0">
                        <a:solidFill>
                          <a:schemeClr val="tx1"/>
                        </a:solidFill>
                        <a:latin typeface="+mn-ea"/>
                        <a:ea typeface="+mn-ea"/>
                      </a:endParaRPr>
                    </a:p>
                  </a:txBody>
                  <a:tcPr marL="288000" anchor="ctr"/>
                </a:tc>
                <a:tc>
                  <a:txBody>
                    <a:bodyPr/>
                    <a:lstStyle/>
                    <a:p>
                      <a:pPr algn="ctr"/>
                      <a:endParaRPr kumimoji="1" lang="ja-JP" altLang="en-US" sz="1400" b="0" dirty="0">
                        <a:solidFill>
                          <a:schemeClr val="tx1"/>
                        </a:solidFill>
                        <a:latin typeface="+mn-ea"/>
                        <a:ea typeface="+mn-ea"/>
                      </a:endParaRPr>
                    </a:p>
                  </a:txBody>
                  <a:tcPr anchor="ctr"/>
                </a:tc>
                <a:extLst>
                  <a:ext uri="{0D108BD9-81ED-4DB2-BD59-A6C34878D82A}">
                    <a16:rowId xmlns:a16="http://schemas.microsoft.com/office/drawing/2014/main" val="3578642743"/>
                  </a:ext>
                </a:extLst>
              </a:tr>
              <a:tr h="3602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rPr>
                        <a:t>・  その他、特記事項</a:t>
                      </a:r>
                      <a:endParaRPr kumimoji="1" lang="ja-JP" altLang="en-US" sz="1400" b="0" dirty="0">
                        <a:solidFill>
                          <a:schemeClr val="tx1"/>
                        </a:solidFill>
                        <a:latin typeface="+mn-ea"/>
                        <a:ea typeface="+mn-ea"/>
                      </a:endParaRPr>
                    </a:p>
                  </a:txBody>
                  <a:tcPr marL="288000" anchor="ctr"/>
                </a:tc>
                <a:tc>
                  <a:txBody>
                    <a:bodyPr/>
                    <a:lstStyle/>
                    <a:p>
                      <a:pPr algn="ctr"/>
                      <a:endParaRPr kumimoji="1" lang="ja-JP" altLang="en-US" sz="1400" b="0" dirty="0">
                        <a:solidFill>
                          <a:schemeClr val="tx1"/>
                        </a:solidFill>
                        <a:latin typeface="+mn-ea"/>
                        <a:ea typeface="+mn-ea"/>
                      </a:endParaRPr>
                    </a:p>
                  </a:txBody>
                  <a:tcPr anchor="ctr"/>
                </a:tc>
                <a:extLst>
                  <a:ext uri="{0D108BD9-81ED-4DB2-BD59-A6C34878D82A}">
                    <a16:rowId xmlns:a16="http://schemas.microsoft.com/office/drawing/2014/main" val="3350482014"/>
                  </a:ext>
                </a:extLst>
              </a:tr>
            </a:tbl>
          </a:graphicData>
        </a:graphic>
      </p:graphicFrame>
      <p:sp>
        <p:nvSpPr>
          <p:cNvPr id="14" name="Title 1">
            <a:extLst>
              <a:ext uri="{FF2B5EF4-FFF2-40B4-BE49-F238E27FC236}">
                <a16:creationId xmlns:a16="http://schemas.microsoft.com/office/drawing/2014/main" id="{49EA6C16-F3E4-860D-6AEB-C2A037EABF3F}"/>
              </a:ext>
            </a:extLst>
          </p:cNvPr>
          <p:cNvSpPr txBox="1">
            <a:spLocks/>
          </p:cNvSpPr>
          <p:nvPr/>
        </p:nvSpPr>
        <p:spPr>
          <a:xfrm>
            <a:off x="0" y="0"/>
            <a:ext cx="9144000" cy="438150"/>
          </a:xfrm>
          <a:prstGeom prst="rect">
            <a:avLst/>
          </a:prstGeom>
          <a:solidFill>
            <a:srgbClr val="33660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solidFill>
                  <a:schemeClr val="bg1"/>
                </a:solidFill>
                <a:latin typeface="+mn-ea"/>
                <a:ea typeface="+mn-ea"/>
              </a:rPr>
              <a:t>目次</a:t>
            </a:r>
            <a:endParaRPr lang="en-US" sz="1400" dirty="0">
              <a:solidFill>
                <a:schemeClr val="bg1"/>
              </a:solidFill>
              <a:latin typeface="+mn-ea"/>
              <a:ea typeface="+mn-ea"/>
            </a:endParaRPr>
          </a:p>
        </p:txBody>
      </p:sp>
      <p:sp>
        <p:nvSpPr>
          <p:cNvPr id="16" name="フッター プレースホルダー 13">
            <a:extLst>
              <a:ext uri="{FF2B5EF4-FFF2-40B4-BE49-F238E27FC236}">
                <a16:creationId xmlns:a16="http://schemas.microsoft.com/office/drawing/2014/main" id="{C56035CC-75CA-5D31-E611-F121E2AA4822}"/>
              </a:ext>
            </a:extLst>
          </p:cNvPr>
          <p:cNvSpPr>
            <a:spLocks noGrp="1"/>
          </p:cNvSpPr>
          <p:nvPr>
            <p:ph type="ftr" sz="quarter" idx="11"/>
          </p:nvPr>
        </p:nvSpPr>
        <p:spPr>
          <a:xfrm>
            <a:off x="12162" y="6637938"/>
            <a:ext cx="3551726" cy="217608"/>
          </a:xfrm>
        </p:spPr>
        <p:txBody>
          <a:bodyPr wrap="none" bIns="0"/>
          <a:lstStyle/>
          <a:p>
            <a:pPr algn="l"/>
            <a:r>
              <a:rPr lang="ja-JP" altLang="en-US" sz="900" dirty="0">
                <a:solidFill>
                  <a:schemeClr val="tx1"/>
                </a:solidFill>
                <a:latin typeface="HGPｺﾞｼｯｸM" panose="020B0600000000000000" pitchFamily="50" charset="-128"/>
                <a:ea typeface="HGPｺﾞｼｯｸM" panose="020B0600000000000000" pitchFamily="50" charset="-128"/>
              </a:rPr>
              <a:t>「くすりのシリコンバレー</a:t>
            </a:r>
            <a:r>
              <a:rPr lang="en-US" altLang="ja-JP" sz="900" dirty="0">
                <a:solidFill>
                  <a:schemeClr val="tx1"/>
                </a:solidFill>
                <a:latin typeface="HGPｺﾞｼｯｸM" panose="020B0600000000000000" pitchFamily="50" charset="-128"/>
                <a:ea typeface="HGPｺﾞｼｯｸM" panose="020B0600000000000000" pitchFamily="50" charset="-128"/>
              </a:rPr>
              <a:t>TOYAMA</a:t>
            </a:r>
            <a:r>
              <a:rPr lang="ja-JP" altLang="en-US" sz="900" dirty="0">
                <a:solidFill>
                  <a:schemeClr val="tx1"/>
                </a:solidFill>
                <a:latin typeface="HGPｺﾞｼｯｸM" panose="020B0600000000000000" pitchFamily="50" charset="-128"/>
                <a:ea typeface="HGPｺﾞｼｯｸM" panose="020B0600000000000000" pitchFamily="50" charset="-128"/>
              </a:rPr>
              <a:t>」創造コンソーシアム</a:t>
            </a:r>
            <a:r>
              <a:rPr lang="en-US" altLang="ja-JP" sz="900" dirty="0">
                <a:solidFill>
                  <a:schemeClr val="tx1"/>
                </a:solidFill>
                <a:latin typeface="HGPｺﾞｼｯｸM" panose="020B0600000000000000" pitchFamily="50" charset="-128"/>
                <a:ea typeface="HGPｺﾞｼｯｸM" panose="020B0600000000000000" pitchFamily="50" charset="-128"/>
              </a:rPr>
              <a:t>【</a:t>
            </a:r>
            <a:r>
              <a:rPr lang="ja-JP" altLang="en-US" sz="900" dirty="0">
                <a:solidFill>
                  <a:schemeClr val="tx1"/>
                </a:solidFill>
                <a:latin typeface="HGPｺﾞｼｯｸM" panose="020B0600000000000000" pitchFamily="50" charset="-128"/>
                <a:ea typeface="HGPｺﾞｼｯｸM" panose="020B0600000000000000" pitchFamily="50" charset="-128"/>
              </a:rPr>
              <a:t>Ｒ７新規募集</a:t>
            </a:r>
            <a:r>
              <a:rPr lang="en-US" altLang="ja-JP" sz="900" dirty="0">
                <a:solidFill>
                  <a:schemeClr val="tx1"/>
                </a:solidFill>
                <a:latin typeface="HGPｺﾞｼｯｸM" panose="020B0600000000000000" pitchFamily="50" charset="-128"/>
                <a:ea typeface="HGPｺﾞｼｯｸM" panose="020B0600000000000000" pitchFamily="50" charset="-128"/>
              </a:rPr>
              <a:t>】</a:t>
            </a:r>
            <a:endParaRPr lang="ja-JP" altLang="en-US" sz="900" dirty="0">
              <a:solidFill>
                <a:schemeClr val="tx1"/>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427571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D9E95-ED90-9647-B206-5781A5DFE145}"/>
              </a:ext>
            </a:extLst>
          </p:cNvPr>
          <p:cNvSpPr>
            <a:spLocks noGrp="1"/>
          </p:cNvSpPr>
          <p:nvPr>
            <p:ph type="title"/>
          </p:nvPr>
        </p:nvSpPr>
        <p:spPr>
          <a:prstGeom prst="rect">
            <a:avLst/>
          </a:prstGeom>
          <a:solidFill>
            <a:srgbClr val="336600"/>
          </a:solidFill>
        </p:spPr>
        <p:txBody>
          <a:bodyPr anchor="t" anchorCtr="0"/>
          <a:lstStyle/>
          <a:p>
            <a:pPr algn="ctr"/>
            <a:r>
              <a:rPr lang="ja-JP" altLang="en-US" sz="1800" dirty="0">
                <a:latin typeface="+mn-ea"/>
                <a:ea typeface="+mn-ea"/>
              </a:rPr>
              <a:t>令和７年度　くすりコンソーシアム研究開発事業</a:t>
            </a:r>
            <a:r>
              <a:rPr lang="ja-JP" altLang="en-US" dirty="0">
                <a:latin typeface="+mn-ea"/>
                <a:ea typeface="+mn-ea"/>
              </a:rPr>
              <a:t>　研究計画書　　　（様式２）</a:t>
            </a:r>
            <a:endParaRPr lang="en-US" dirty="0">
              <a:latin typeface="+mn-ea"/>
              <a:ea typeface="+mn-ea"/>
            </a:endParaRPr>
          </a:p>
        </p:txBody>
      </p:sp>
      <p:sp>
        <p:nvSpPr>
          <p:cNvPr id="4" name="Slide Number Placeholder 3">
            <a:extLst>
              <a:ext uri="{FF2B5EF4-FFF2-40B4-BE49-F238E27FC236}">
                <a16:creationId xmlns:a16="http://schemas.microsoft.com/office/drawing/2014/main" id="{630C0845-0A07-6F46-AE73-632049CA1AC8}"/>
              </a:ext>
            </a:extLst>
          </p:cNvPr>
          <p:cNvSpPr>
            <a:spLocks noGrp="1"/>
          </p:cNvSpPr>
          <p:nvPr>
            <p:ph type="sldNum" sz="quarter" idx="12"/>
          </p:nvPr>
        </p:nvSpPr>
        <p:spPr/>
        <p:txBody>
          <a:bodyPr/>
          <a:lstStyle/>
          <a:p>
            <a:fld id="{2F143BD1-2DB3-4352-8591-6DD94F4E97F2}" type="slidenum">
              <a:rPr kumimoji="1" lang="ja-JP" altLang="en-US" smtClean="0">
                <a:latin typeface="+mn-ea"/>
              </a:rPr>
              <a:t>2</a:t>
            </a:fld>
            <a:endParaRPr kumimoji="1" lang="ja-JP" altLang="en-US" dirty="0">
              <a:latin typeface="+mn-ea"/>
            </a:endParaRPr>
          </a:p>
        </p:txBody>
      </p:sp>
      <p:graphicFrame>
        <p:nvGraphicFramePr>
          <p:cNvPr id="3" name="表 2"/>
          <p:cNvGraphicFramePr>
            <a:graphicFrameLocks noGrp="1"/>
          </p:cNvGraphicFramePr>
          <p:nvPr>
            <p:extLst>
              <p:ext uri="{D42A27DB-BD31-4B8C-83A1-F6EECF244321}">
                <p14:modId xmlns:p14="http://schemas.microsoft.com/office/powerpoint/2010/main" val="3671421632"/>
              </p:ext>
            </p:extLst>
          </p:nvPr>
        </p:nvGraphicFramePr>
        <p:xfrm>
          <a:off x="395536" y="1080729"/>
          <a:ext cx="8424936" cy="5038805"/>
        </p:xfrm>
        <a:graphic>
          <a:graphicData uri="http://schemas.openxmlformats.org/drawingml/2006/table">
            <a:tbl>
              <a:tblPr firstRow="1" bandRow="1">
                <a:tableStyleId>{5940675A-B579-460E-94D1-54222C63F5DA}</a:tableStyleId>
              </a:tblPr>
              <a:tblGrid>
                <a:gridCol w="1152128">
                  <a:extLst>
                    <a:ext uri="{9D8B030D-6E8A-4147-A177-3AD203B41FA5}">
                      <a16:colId xmlns:a16="http://schemas.microsoft.com/office/drawing/2014/main" val="901013807"/>
                    </a:ext>
                  </a:extLst>
                </a:gridCol>
                <a:gridCol w="1800200">
                  <a:extLst>
                    <a:ext uri="{9D8B030D-6E8A-4147-A177-3AD203B41FA5}">
                      <a16:colId xmlns:a16="http://schemas.microsoft.com/office/drawing/2014/main" val="2020428718"/>
                    </a:ext>
                  </a:extLst>
                </a:gridCol>
                <a:gridCol w="5472608">
                  <a:extLst>
                    <a:ext uri="{9D8B030D-6E8A-4147-A177-3AD203B41FA5}">
                      <a16:colId xmlns:a16="http://schemas.microsoft.com/office/drawing/2014/main" val="4077948066"/>
                    </a:ext>
                  </a:extLst>
                </a:gridCol>
              </a:tblGrid>
              <a:tr h="864096">
                <a:tc>
                  <a:txBody>
                    <a:bodyPr/>
                    <a:lstStyle/>
                    <a:p>
                      <a:pPr>
                        <a:lnSpc>
                          <a:spcPts val="2200"/>
                        </a:lnSpc>
                      </a:pPr>
                      <a:r>
                        <a:rPr kumimoji="1" lang="ja-JP" altLang="en-US" sz="1100" dirty="0"/>
                        <a:t>研究テーマ名</a:t>
                      </a:r>
                    </a:p>
                  </a:txBody>
                  <a:tcPr>
                    <a:solidFill>
                      <a:srgbClr val="CCFFCC"/>
                    </a:solidFill>
                  </a:tcPr>
                </a:tc>
                <a:tc gridSpan="2">
                  <a:txBody>
                    <a:bodyPr/>
                    <a:lstStyle/>
                    <a:p>
                      <a:pPr>
                        <a:lnSpc>
                          <a:spcPts val="2200"/>
                        </a:lnSpc>
                      </a:pPr>
                      <a:endParaRPr kumimoji="1" lang="ja-JP" altLang="en-US" sz="1100" dirty="0"/>
                    </a:p>
                  </a:txBody>
                  <a:tcPr>
                    <a:solidFill>
                      <a:schemeClr val="bg1"/>
                    </a:solidFill>
                  </a:tcPr>
                </a:tc>
                <a:tc hMerge="1">
                  <a:txBody>
                    <a:bodyPr/>
                    <a:lstStyle/>
                    <a:p>
                      <a:endParaRPr kumimoji="1" lang="ja-JP" altLang="en-US"/>
                    </a:p>
                  </a:txBody>
                  <a:tcPr/>
                </a:tc>
                <a:extLst>
                  <a:ext uri="{0D108BD9-81ED-4DB2-BD59-A6C34878D82A}">
                    <a16:rowId xmlns:a16="http://schemas.microsoft.com/office/drawing/2014/main" val="240569769"/>
                  </a:ext>
                </a:extLst>
              </a:tr>
              <a:tr h="237440">
                <a:tc rowSpan="10">
                  <a:txBody>
                    <a:bodyPr/>
                    <a:lstStyle/>
                    <a:p>
                      <a:pPr>
                        <a:lnSpc>
                          <a:spcPts val="2200"/>
                        </a:lnSpc>
                      </a:pPr>
                      <a:r>
                        <a:rPr kumimoji="1" lang="ja-JP" altLang="en-US" sz="1100" dirty="0"/>
                        <a:t>研究代表者</a:t>
                      </a:r>
                    </a:p>
                  </a:txBody>
                  <a:tcPr>
                    <a:solidFill>
                      <a:srgbClr val="CCFFCC"/>
                    </a:solidFill>
                  </a:tcPr>
                </a:tc>
                <a:tc rowSpan="2">
                  <a:txBody>
                    <a:bodyPr/>
                    <a:lstStyle/>
                    <a:p>
                      <a:pPr>
                        <a:lnSpc>
                          <a:spcPts val="2200"/>
                        </a:lnSpc>
                      </a:pPr>
                      <a:r>
                        <a:rPr kumimoji="1" lang="ja-JP" altLang="en-US" sz="1100" dirty="0"/>
                        <a:t>氏名</a:t>
                      </a:r>
                    </a:p>
                  </a:txBody>
                  <a:tcPr anchor="ctr">
                    <a:solidFill>
                      <a:schemeClr val="bg1"/>
                    </a:solidFill>
                  </a:tcPr>
                </a:tc>
                <a:tc>
                  <a:txBody>
                    <a:bodyPr/>
                    <a:lstStyle/>
                    <a:p>
                      <a:pPr>
                        <a:lnSpc>
                          <a:spcPts val="2200"/>
                        </a:lnSpc>
                      </a:pPr>
                      <a:r>
                        <a:rPr kumimoji="1" lang="ja-JP" altLang="en-US" sz="1100" dirty="0"/>
                        <a:t>（フリガナ）</a:t>
                      </a:r>
                    </a:p>
                  </a:txBody>
                  <a:tcPr>
                    <a:solidFill>
                      <a:schemeClr val="bg1"/>
                    </a:solidFill>
                  </a:tcPr>
                </a:tc>
                <a:extLst>
                  <a:ext uri="{0D108BD9-81ED-4DB2-BD59-A6C34878D82A}">
                    <a16:rowId xmlns:a16="http://schemas.microsoft.com/office/drawing/2014/main" val="4235737375"/>
                  </a:ext>
                </a:extLst>
              </a:tr>
              <a:tr h="465263">
                <a:tc vMerge="1">
                  <a:txBody>
                    <a:bodyPr/>
                    <a:lstStyle/>
                    <a:p>
                      <a:pPr>
                        <a:lnSpc>
                          <a:spcPts val="2200"/>
                        </a:lnSpc>
                      </a:pPr>
                      <a:endParaRPr kumimoji="1" lang="ja-JP" altLang="en-US" sz="1400" dirty="0"/>
                    </a:p>
                  </a:txBody>
                  <a:tcPr/>
                </a:tc>
                <a:tc vMerge="1">
                  <a:txBody>
                    <a:bodyPr/>
                    <a:lstStyle/>
                    <a:p>
                      <a:pPr>
                        <a:lnSpc>
                          <a:spcPts val="2200"/>
                        </a:lnSpc>
                      </a:pPr>
                      <a:endParaRPr kumimoji="1" lang="ja-JP" altLang="en-US" sz="1200" dirty="0"/>
                    </a:p>
                  </a:txBody>
                  <a:tcPr/>
                </a:tc>
                <a:tc>
                  <a:txBody>
                    <a:bodyPr/>
                    <a:lstStyle/>
                    <a:p>
                      <a:pPr>
                        <a:lnSpc>
                          <a:spcPts val="2200"/>
                        </a:lnSpc>
                      </a:pPr>
                      <a:r>
                        <a:rPr kumimoji="1" lang="ja-JP" altLang="en-US" sz="1100" dirty="0"/>
                        <a:t>（漢字、またはローマ字表記）　</a:t>
                      </a:r>
                    </a:p>
                  </a:txBody>
                  <a:tcPr>
                    <a:solidFill>
                      <a:schemeClr val="bg1"/>
                    </a:solidFill>
                  </a:tcPr>
                </a:tc>
                <a:extLst>
                  <a:ext uri="{0D108BD9-81ED-4DB2-BD59-A6C34878D82A}">
                    <a16:rowId xmlns:a16="http://schemas.microsoft.com/office/drawing/2014/main" val="121196276"/>
                  </a:ext>
                </a:extLst>
              </a:tr>
              <a:tr h="237440">
                <a:tc vMerge="1">
                  <a:txBody>
                    <a:bodyPr/>
                    <a:lstStyle/>
                    <a:p>
                      <a:pPr>
                        <a:lnSpc>
                          <a:spcPts val="2200"/>
                        </a:lnSpc>
                      </a:pPr>
                      <a:endParaRPr kumimoji="1" lang="ja-JP" altLang="en-US" sz="1400" dirty="0"/>
                    </a:p>
                  </a:txBody>
                  <a:tcPr/>
                </a:tc>
                <a:tc>
                  <a:txBody>
                    <a:bodyPr/>
                    <a:lstStyle/>
                    <a:p>
                      <a:pPr>
                        <a:lnSpc>
                          <a:spcPts val="2200"/>
                        </a:lnSpc>
                      </a:pPr>
                      <a:r>
                        <a:rPr kumimoji="1" lang="ja-JP" altLang="en-US" sz="1100" dirty="0"/>
                        <a:t>所属機関       </a:t>
                      </a:r>
                      <a:r>
                        <a:rPr kumimoji="1" lang="ja-JP" altLang="en-US" sz="900" baseline="0" dirty="0"/>
                        <a:t>いずれかに</a:t>
                      </a:r>
                      <a:r>
                        <a:rPr kumimoji="1" lang="ja-JP" altLang="en-US" sz="900" dirty="0"/>
                        <a:t>☑</a:t>
                      </a:r>
                    </a:p>
                  </a:txBody>
                  <a:tcPr anchor="ctr">
                    <a:solidFill>
                      <a:schemeClr val="bg1"/>
                    </a:solidFill>
                  </a:tcPr>
                </a:tc>
                <a:tc>
                  <a:txBody>
                    <a:bodyPr/>
                    <a:lstStyle/>
                    <a:p>
                      <a:pPr>
                        <a:lnSpc>
                          <a:spcPts val="2200"/>
                        </a:lnSpc>
                      </a:pPr>
                      <a:r>
                        <a:rPr kumimoji="1" lang="ja-JP" altLang="en-US" sz="1100" dirty="0"/>
                        <a:t>□富山大学　　□富山県立大学　　□富山県薬事総合研究開発センター</a:t>
                      </a:r>
                    </a:p>
                  </a:txBody>
                  <a:tcPr>
                    <a:solidFill>
                      <a:schemeClr val="bg1"/>
                    </a:solidFill>
                  </a:tcPr>
                </a:tc>
                <a:extLst>
                  <a:ext uri="{0D108BD9-81ED-4DB2-BD59-A6C34878D82A}">
                    <a16:rowId xmlns:a16="http://schemas.microsoft.com/office/drawing/2014/main" val="3046255059"/>
                  </a:ext>
                </a:extLst>
              </a:tr>
              <a:tr h="237441">
                <a:tc vMerge="1">
                  <a:txBody>
                    <a:bodyPr/>
                    <a:lstStyle/>
                    <a:p>
                      <a:pPr>
                        <a:lnSpc>
                          <a:spcPts val="2200"/>
                        </a:lnSpc>
                      </a:pPr>
                      <a:endParaRPr kumimoji="1" lang="ja-JP" altLang="en-US" sz="1400" dirty="0"/>
                    </a:p>
                  </a:txBody>
                  <a:tcPr/>
                </a:tc>
                <a:tc>
                  <a:txBody>
                    <a:bodyPr/>
                    <a:lstStyle/>
                    <a:p>
                      <a:r>
                        <a:rPr lang="ja-JP" altLang="en-US" sz="1100" dirty="0"/>
                        <a:t>所属部署（部局）</a:t>
                      </a:r>
                    </a:p>
                  </a:txBody>
                  <a:tcPr anchor="ctr">
                    <a:solidFill>
                      <a:schemeClr val="bg1"/>
                    </a:solidFill>
                  </a:tcPr>
                </a:tc>
                <a:tc>
                  <a:txBody>
                    <a:bodyPr/>
                    <a:lstStyle/>
                    <a:p>
                      <a:pPr>
                        <a:lnSpc>
                          <a:spcPts val="2200"/>
                        </a:lnSpc>
                      </a:pPr>
                      <a:endParaRPr kumimoji="1" lang="ja-JP" altLang="en-US" sz="1100" dirty="0"/>
                    </a:p>
                  </a:txBody>
                  <a:tcPr>
                    <a:solidFill>
                      <a:schemeClr val="bg1"/>
                    </a:solidFill>
                  </a:tcPr>
                </a:tc>
                <a:extLst>
                  <a:ext uri="{0D108BD9-81ED-4DB2-BD59-A6C34878D82A}">
                    <a16:rowId xmlns:a16="http://schemas.microsoft.com/office/drawing/2014/main" val="199155615"/>
                  </a:ext>
                </a:extLst>
              </a:tr>
              <a:tr h="237441">
                <a:tc vMerge="1">
                  <a:txBody>
                    <a:bodyPr/>
                    <a:lstStyle/>
                    <a:p>
                      <a:pPr>
                        <a:lnSpc>
                          <a:spcPts val="2200"/>
                        </a:lnSpc>
                      </a:pPr>
                      <a:endParaRPr kumimoji="1" lang="ja-JP" altLang="en-US" sz="1400" dirty="0"/>
                    </a:p>
                  </a:txBody>
                  <a:tcPr/>
                </a:tc>
                <a:tc>
                  <a:txBody>
                    <a:bodyPr/>
                    <a:lstStyle/>
                    <a:p>
                      <a:pPr>
                        <a:lnSpc>
                          <a:spcPts val="2200"/>
                        </a:lnSpc>
                      </a:pPr>
                      <a:r>
                        <a:rPr kumimoji="1" lang="ja-JP" altLang="en-US" sz="1100" dirty="0"/>
                        <a:t>電話番号</a:t>
                      </a:r>
                    </a:p>
                  </a:txBody>
                  <a:tcPr anchor="ctr">
                    <a:solidFill>
                      <a:schemeClr val="bg1"/>
                    </a:solidFill>
                  </a:tcPr>
                </a:tc>
                <a:tc>
                  <a:txBody>
                    <a:bodyPr/>
                    <a:lstStyle/>
                    <a:p>
                      <a:pPr>
                        <a:lnSpc>
                          <a:spcPts val="2200"/>
                        </a:lnSpc>
                      </a:pPr>
                      <a:endParaRPr kumimoji="1" lang="ja-JP" altLang="en-US" sz="1100" dirty="0"/>
                    </a:p>
                  </a:txBody>
                  <a:tcPr>
                    <a:solidFill>
                      <a:schemeClr val="bg1"/>
                    </a:solidFill>
                  </a:tcPr>
                </a:tc>
                <a:extLst>
                  <a:ext uri="{0D108BD9-81ED-4DB2-BD59-A6C34878D82A}">
                    <a16:rowId xmlns:a16="http://schemas.microsoft.com/office/drawing/2014/main" val="2519351140"/>
                  </a:ext>
                </a:extLst>
              </a:tr>
              <a:tr h="237440">
                <a:tc vMerge="1">
                  <a:txBody>
                    <a:bodyPr/>
                    <a:lstStyle/>
                    <a:p>
                      <a:pPr>
                        <a:lnSpc>
                          <a:spcPts val="2200"/>
                        </a:lnSpc>
                      </a:pPr>
                      <a:endParaRPr kumimoji="1" lang="ja-JP" altLang="en-US" sz="1400" dirty="0"/>
                    </a:p>
                  </a:txBody>
                  <a:tcPr/>
                </a:tc>
                <a:tc>
                  <a:txBody>
                    <a:bodyPr/>
                    <a:lstStyle/>
                    <a:p>
                      <a:pPr>
                        <a:lnSpc>
                          <a:spcPts val="2200"/>
                        </a:lnSpc>
                      </a:pPr>
                      <a:r>
                        <a:rPr kumimoji="1" lang="en-US" altLang="ja-JP" sz="1100" dirty="0"/>
                        <a:t>E-mail</a:t>
                      </a:r>
                      <a:endParaRPr kumimoji="1" lang="ja-JP" altLang="en-US" sz="1100" dirty="0"/>
                    </a:p>
                  </a:txBody>
                  <a:tcPr anchor="ctr">
                    <a:solidFill>
                      <a:schemeClr val="bg1"/>
                    </a:solidFill>
                  </a:tcPr>
                </a:tc>
                <a:tc>
                  <a:txBody>
                    <a:bodyPr/>
                    <a:lstStyle/>
                    <a:p>
                      <a:pPr>
                        <a:lnSpc>
                          <a:spcPts val="2200"/>
                        </a:lnSpc>
                      </a:pPr>
                      <a:endParaRPr kumimoji="1" lang="ja-JP" altLang="en-US" sz="1100" dirty="0"/>
                    </a:p>
                  </a:txBody>
                  <a:tcPr>
                    <a:solidFill>
                      <a:schemeClr val="bg1"/>
                    </a:solidFill>
                  </a:tcPr>
                </a:tc>
                <a:extLst>
                  <a:ext uri="{0D108BD9-81ED-4DB2-BD59-A6C34878D82A}">
                    <a16:rowId xmlns:a16="http://schemas.microsoft.com/office/drawing/2014/main" val="1919497210"/>
                  </a:ext>
                </a:extLst>
              </a:tr>
              <a:tr h="237440">
                <a:tc vMerge="1">
                  <a:txBody>
                    <a:bodyPr/>
                    <a:lstStyle/>
                    <a:p>
                      <a:pPr>
                        <a:lnSpc>
                          <a:spcPts val="2200"/>
                        </a:lnSpc>
                      </a:pPr>
                      <a:endParaRPr kumimoji="1" lang="ja-JP" altLang="en-US" sz="1400" dirty="0"/>
                    </a:p>
                  </a:txBody>
                  <a:tcPr/>
                </a:tc>
                <a:tc>
                  <a:txBody>
                    <a:bodyPr/>
                    <a:lstStyle/>
                    <a:p>
                      <a:pPr>
                        <a:lnSpc>
                          <a:spcPts val="2200"/>
                        </a:lnSpc>
                      </a:pPr>
                      <a:r>
                        <a:rPr kumimoji="1" lang="ja-JP" altLang="en-US" sz="1100" dirty="0"/>
                        <a:t>役職</a:t>
                      </a:r>
                    </a:p>
                  </a:txBody>
                  <a:tcPr anchor="ctr">
                    <a:solidFill>
                      <a:schemeClr val="bg1"/>
                    </a:solidFill>
                  </a:tcPr>
                </a:tc>
                <a:tc>
                  <a:txBody>
                    <a:bodyPr/>
                    <a:lstStyle/>
                    <a:p>
                      <a:pPr>
                        <a:lnSpc>
                          <a:spcPts val="2200"/>
                        </a:lnSpc>
                      </a:pPr>
                      <a:endParaRPr kumimoji="1" lang="ja-JP" altLang="en-US" sz="1100" dirty="0"/>
                    </a:p>
                  </a:txBody>
                  <a:tcPr>
                    <a:solidFill>
                      <a:schemeClr val="bg1"/>
                    </a:solidFill>
                  </a:tcPr>
                </a:tc>
                <a:extLst>
                  <a:ext uri="{0D108BD9-81ED-4DB2-BD59-A6C34878D82A}">
                    <a16:rowId xmlns:a16="http://schemas.microsoft.com/office/drawing/2014/main" val="1717238247"/>
                  </a:ext>
                </a:extLst>
              </a:tr>
              <a:tr h="237440">
                <a:tc vMerge="1">
                  <a:txBody>
                    <a:bodyPr/>
                    <a:lstStyle/>
                    <a:p>
                      <a:pPr>
                        <a:lnSpc>
                          <a:spcPts val="2200"/>
                        </a:lnSpc>
                      </a:pPr>
                      <a:endParaRPr kumimoji="1" lang="ja-JP" altLang="en-US" sz="1100" dirty="0"/>
                    </a:p>
                  </a:txBody>
                  <a:tcPr>
                    <a:solidFill>
                      <a:srgbClr val="CCFFFF"/>
                    </a:solidFill>
                  </a:tcPr>
                </a:tc>
                <a:tc>
                  <a:txBody>
                    <a:bodyPr/>
                    <a:lstStyle/>
                    <a:p>
                      <a:pPr>
                        <a:lnSpc>
                          <a:spcPts val="2200"/>
                        </a:lnSpc>
                      </a:pPr>
                      <a:r>
                        <a:rPr kumimoji="1" lang="ja-JP" altLang="en-US" sz="1100" dirty="0"/>
                        <a:t>専門分野</a:t>
                      </a:r>
                    </a:p>
                  </a:txBody>
                  <a:tcPr anchor="ctr">
                    <a:solidFill>
                      <a:schemeClr val="bg1"/>
                    </a:solidFill>
                  </a:tcPr>
                </a:tc>
                <a:tc>
                  <a:txBody>
                    <a:bodyPr/>
                    <a:lstStyle/>
                    <a:p>
                      <a:pPr>
                        <a:lnSpc>
                          <a:spcPts val="2200"/>
                        </a:lnSpc>
                      </a:pPr>
                      <a:endParaRPr kumimoji="1" lang="ja-JP" altLang="en-US" sz="1100" dirty="0"/>
                    </a:p>
                  </a:txBody>
                  <a:tcPr>
                    <a:solidFill>
                      <a:schemeClr val="bg1"/>
                    </a:solidFill>
                  </a:tcPr>
                </a:tc>
                <a:extLst>
                  <a:ext uri="{0D108BD9-81ED-4DB2-BD59-A6C34878D82A}">
                    <a16:rowId xmlns:a16="http://schemas.microsoft.com/office/drawing/2014/main" val="200879505"/>
                  </a:ext>
                </a:extLst>
              </a:tr>
              <a:tr h="722449">
                <a:tc vMerge="1">
                  <a:txBody>
                    <a:bodyPr/>
                    <a:lstStyle/>
                    <a:p>
                      <a:pPr>
                        <a:lnSpc>
                          <a:spcPts val="2200"/>
                        </a:lnSpc>
                      </a:pPr>
                      <a:endParaRPr kumimoji="1" lang="ja-JP" altLang="en-US" sz="1100" dirty="0"/>
                    </a:p>
                  </a:txBody>
                  <a:tcPr>
                    <a:solidFill>
                      <a:srgbClr val="CCFFFF"/>
                    </a:solidFill>
                  </a:tcPr>
                </a:tc>
                <a:tc>
                  <a:txBody>
                    <a:bodyPr/>
                    <a:lstStyle/>
                    <a:p>
                      <a:pPr>
                        <a:lnSpc>
                          <a:spcPts val="2200"/>
                        </a:lnSpc>
                      </a:pPr>
                      <a:r>
                        <a:rPr kumimoji="1" lang="ja-JP" altLang="en-US" sz="1100" dirty="0"/>
                        <a:t>学位（最終学歴）</a:t>
                      </a:r>
                      <a:endParaRPr kumimoji="1" lang="en-US" altLang="ja-JP" sz="1100" dirty="0"/>
                    </a:p>
                    <a:p>
                      <a:pPr>
                        <a:lnSpc>
                          <a:spcPts val="2200"/>
                        </a:lnSpc>
                      </a:pPr>
                      <a:r>
                        <a:rPr kumimoji="1" lang="ja-JP" altLang="en-US" sz="1100" dirty="0"/>
                        <a:t>学位取得年</a:t>
                      </a:r>
                    </a:p>
                  </a:txBody>
                  <a:tcPr anchor="ctr">
                    <a:solidFill>
                      <a:schemeClr val="bg1"/>
                    </a:solidFill>
                  </a:tcPr>
                </a:tc>
                <a:tc>
                  <a:txBody>
                    <a:bodyPr/>
                    <a:lstStyle/>
                    <a:p>
                      <a:pPr>
                        <a:lnSpc>
                          <a:spcPts val="2200"/>
                        </a:lnSpc>
                      </a:pPr>
                      <a:endParaRPr kumimoji="1" lang="ja-JP" altLang="en-US" sz="1100" dirty="0"/>
                    </a:p>
                  </a:txBody>
                  <a:tcPr>
                    <a:solidFill>
                      <a:schemeClr val="bg1"/>
                    </a:solidFill>
                  </a:tcPr>
                </a:tc>
                <a:extLst>
                  <a:ext uri="{0D108BD9-81ED-4DB2-BD59-A6C34878D82A}">
                    <a16:rowId xmlns:a16="http://schemas.microsoft.com/office/drawing/2014/main" val="1727052791"/>
                  </a:ext>
                </a:extLst>
              </a:tr>
              <a:tr h="627271">
                <a:tc vMerge="1">
                  <a:txBody>
                    <a:bodyPr/>
                    <a:lstStyle/>
                    <a:p>
                      <a:pPr>
                        <a:lnSpc>
                          <a:spcPts val="2200"/>
                        </a:lnSpc>
                      </a:pPr>
                      <a:endParaRPr kumimoji="1" lang="ja-JP" altLang="en-US" sz="1100" dirty="0"/>
                    </a:p>
                  </a:txBody>
                  <a:tcPr>
                    <a:solidFill>
                      <a:srgbClr val="CCFFFF"/>
                    </a:solidFill>
                  </a:tcPr>
                </a:tc>
                <a:tc>
                  <a:txBody>
                    <a:bodyPr/>
                    <a:lstStyle/>
                    <a:p>
                      <a:pPr>
                        <a:lnSpc>
                          <a:spcPts val="2200"/>
                        </a:lnSpc>
                      </a:pPr>
                      <a:r>
                        <a:rPr kumimoji="1" lang="ja-JP" altLang="en-US" sz="1100" dirty="0"/>
                        <a:t>本研究テーマに配分されるエフォート（</a:t>
                      </a:r>
                      <a:r>
                        <a:rPr kumimoji="1" lang="en-US" altLang="ja-JP" sz="1100" dirty="0"/>
                        <a:t>%</a:t>
                      </a:r>
                      <a:r>
                        <a:rPr kumimoji="1" lang="ja-JP" altLang="en-US" sz="1100" dirty="0"/>
                        <a:t>）</a:t>
                      </a:r>
                    </a:p>
                  </a:txBody>
                  <a:tcPr anchor="ctr">
                    <a:solidFill>
                      <a:schemeClr val="bg1"/>
                    </a:solidFill>
                  </a:tcPr>
                </a:tc>
                <a:tc>
                  <a:txBody>
                    <a:bodyPr/>
                    <a:lstStyle/>
                    <a:p>
                      <a:pPr>
                        <a:lnSpc>
                          <a:spcPts val="2200"/>
                        </a:lnSpc>
                      </a:pPr>
                      <a:endParaRPr kumimoji="1" lang="ja-JP" altLang="en-US" sz="1100" dirty="0"/>
                    </a:p>
                  </a:txBody>
                  <a:tcPr anchor="ctr">
                    <a:solidFill>
                      <a:schemeClr val="bg1"/>
                    </a:solidFill>
                  </a:tcPr>
                </a:tc>
                <a:extLst>
                  <a:ext uri="{0D108BD9-81ED-4DB2-BD59-A6C34878D82A}">
                    <a16:rowId xmlns:a16="http://schemas.microsoft.com/office/drawing/2014/main" val="3992424644"/>
                  </a:ext>
                </a:extLst>
              </a:tr>
            </a:tbl>
          </a:graphicData>
        </a:graphic>
      </p:graphicFrame>
      <p:sp>
        <p:nvSpPr>
          <p:cNvPr id="6" name="正方形/長方形 5"/>
          <p:cNvSpPr/>
          <p:nvPr/>
        </p:nvSpPr>
        <p:spPr>
          <a:xfrm>
            <a:off x="323528" y="630358"/>
            <a:ext cx="2900153" cy="354071"/>
          </a:xfrm>
          <a:prstGeom prst="rect">
            <a:avLst/>
          </a:prstGeom>
        </p:spPr>
        <p:txBody>
          <a:bodyPr wrap="none">
            <a:spAutoFit/>
          </a:bodyPr>
          <a:lstStyle/>
          <a:p>
            <a:pPr>
              <a:lnSpc>
                <a:spcPts val="2200"/>
              </a:lnSpc>
            </a:pPr>
            <a:r>
              <a:rPr lang="ja-JP" altLang="en-US" sz="1600" dirty="0"/>
              <a:t>＜研究テーマ名</a:t>
            </a:r>
            <a:r>
              <a:rPr lang="en-US" altLang="ja-JP" sz="1600" dirty="0"/>
              <a:t>, </a:t>
            </a:r>
            <a:r>
              <a:rPr lang="ja-JP" altLang="en-US" sz="1600" dirty="0"/>
              <a:t>研究代表者＞</a:t>
            </a:r>
          </a:p>
        </p:txBody>
      </p:sp>
      <p:sp>
        <p:nvSpPr>
          <p:cNvPr id="14" name="フッター プレースホルダー 13"/>
          <p:cNvSpPr>
            <a:spLocks noGrp="1"/>
          </p:cNvSpPr>
          <p:nvPr>
            <p:ph type="ftr" sz="quarter" idx="11"/>
          </p:nvPr>
        </p:nvSpPr>
        <p:spPr/>
        <p:txBody>
          <a:bodyPr/>
          <a:lstStyle/>
          <a:p>
            <a:r>
              <a:rPr lang="ja-JP" altLang="en-US" dirty="0"/>
              <a:t>「くすりのシリコンバレー</a:t>
            </a:r>
            <a:r>
              <a:rPr lang="en-US" altLang="ja-JP" dirty="0"/>
              <a:t>TOYAMA</a:t>
            </a:r>
            <a:r>
              <a:rPr lang="ja-JP" altLang="en-US" dirty="0"/>
              <a:t>」創造コンソーシアム</a:t>
            </a:r>
            <a:r>
              <a:rPr lang="en-US" altLang="ja-JP" dirty="0"/>
              <a:t>【</a:t>
            </a:r>
            <a:r>
              <a:rPr lang="ja-JP" altLang="en-US" sz="900" dirty="0">
                <a:solidFill>
                  <a:schemeClr val="tx1"/>
                </a:solidFill>
                <a:latin typeface="HGPｺﾞｼｯｸM" panose="020B0600000000000000" pitchFamily="50" charset="-128"/>
                <a:ea typeface="HGPｺﾞｼｯｸM" panose="020B0600000000000000" pitchFamily="50" charset="-128"/>
              </a:rPr>
              <a:t>Ｒ７</a:t>
            </a:r>
            <a:r>
              <a:rPr lang="ja-JP" altLang="en-US" dirty="0"/>
              <a:t>新規募集</a:t>
            </a:r>
            <a:r>
              <a:rPr lang="en-US" altLang="ja-JP" dirty="0"/>
              <a:t>】</a:t>
            </a:r>
            <a:endParaRPr lang="ja-JP" altLang="en-US" dirty="0"/>
          </a:p>
        </p:txBody>
      </p:sp>
    </p:spTree>
    <p:extLst>
      <p:ext uri="{BB962C8B-B14F-4D97-AF65-F5344CB8AC3E}">
        <p14:creationId xmlns:p14="http://schemas.microsoft.com/office/powerpoint/2010/main" val="4062987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0C0845-0A07-6F46-AE73-632049CA1AC8}"/>
              </a:ext>
            </a:extLst>
          </p:cNvPr>
          <p:cNvSpPr>
            <a:spLocks noGrp="1"/>
          </p:cNvSpPr>
          <p:nvPr>
            <p:ph type="sldNum" sz="quarter" idx="12"/>
          </p:nvPr>
        </p:nvSpPr>
        <p:spPr/>
        <p:txBody>
          <a:bodyPr/>
          <a:lstStyle/>
          <a:p>
            <a:fld id="{2F143BD1-2DB3-4352-8591-6DD94F4E97F2}" type="slidenum">
              <a:rPr kumimoji="1" lang="ja-JP" altLang="en-US" smtClean="0">
                <a:latin typeface="+mn-ea"/>
              </a:rPr>
              <a:t>3</a:t>
            </a:fld>
            <a:endParaRPr kumimoji="1" lang="ja-JP" altLang="en-US">
              <a:latin typeface="+mn-ea"/>
            </a:endParaRPr>
          </a:p>
        </p:txBody>
      </p:sp>
      <p:sp>
        <p:nvSpPr>
          <p:cNvPr id="6" name="正方形/長方形 5"/>
          <p:cNvSpPr/>
          <p:nvPr/>
        </p:nvSpPr>
        <p:spPr>
          <a:xfrm>
            <a:off x="5847929" y="4638715"/>
            <a:ext cx="3116559" cy="338426"/>
          </a:xfrm>
          <a:prstGeom prst="rect">
            <a:avLst/>
          </a:prstGeom>
        </p:spPr>
        <p:txBody>
          <a:bodyPr wrap="none">
            <a:spAutoFit/>
          </a:bodyPr>
          <a:lstStyle/>
          <a:p>
            <a:pPr>
              <a:lnSpc>
                <a:spcPts val="2200"/>
              </a:lnSpc>
            </a:pPr>
            <a:r>
              <a:rPr lang="en-US" altLang="ja-JP" sz="1100" dirty="0">
                <a:solidFill>
                  <a:srgbClr val="3399FF"/>
                </a:solidFill>
              </a:rPr>
              <a:t>※</a:t>
            </a:r>
            <a:r>
              <a:rPr lang="ja-JP" altLang="en-US" sz="1100" dirty="0">
                <a:solidFill>
                  <a:srgbClr val="3399FF"/>
                </a:solidFill>
              </a:rPr>
              <a:t>枠が足りない場合は追加して記入してください。</a:t>
            </a:r>
            <a:endParaRPr lang="ja-JP" altLang="en-US" sz="1400" dirty="0">
              <a:solidFill>
                <a:srgbClr val="3399FF"/>
              </a:solidFill>
            </a:endParaRPr>
          </a:p>
        </p:txBody>
      </p:sp>
      <p:graphicFrame>
        <p:nvGraphicFramePr>
          <p:cNvPr id="7" name="表 6"/>
          <p:cNvGraphicFramePr>
            <a:graphicFrameLocks noGrp="1"/>
          </p:cNvGraphicFramePr>
          <p:nvPr>
            <p:extLst>
              <p:ext uri="{D42A27DB-BD31-4B8C-83A1-F6EECF244321}">
                <p14:modId xmlns:p14="http://schemas.microsoft.com/office/powerpoint/2010/main" val="2311563575"/>
              </p:ext>
            </p:extLst>
          </p:nvPr>
        </p:nvGraphicFramePr>
        <p:xfrm>
          <a:off x="375321" y="1326347"/>
          <a:ext cx="8424936" cy="2894743"/>
        </p:xfrm>
        <a:graphic>
          <a:graphicData uri="http://schemas.openxmlformats.org/drawingml/2006/table">
            <a:tbl>
              <a:tblPr firstRow="1" bandRow="1">
                <a:tableStyleId>{5940675A-B579-460E-94D1-54222C63F5DA}</a:tableStyleId>
              </a:tblPr>
              <a:tblGrid>
                <a:gridCol w="1656184">
                  <a:extLst>
                    <a:ext uri="{9D8B030D-6E8A-4147-A177-3AD203B41FA5}">
                      <a16:colId xmlns:a16="http://schemas.microsoft.com/office/drawing/2014/main" val="901013807"/>
                    </a:ext>
                  </a:extLst>
                </a:gridCol>
                <a:gridCol w="6768752">
                  <a:extLst>
                    <a:ext uri="{9D8B030D-6E8A-4147-A177-3AD203B41FA5}">
                      <a16:colId xmlns:a16="http://schemas.microsoft.com/office/drawing/2014/main" val="2020428718"/>
                    </a:ext>
                  </a:extLst>
                </a:gridCol>
              </a:tblGrid>
              <a:tr h="336758">
                <a:tc>
                  <a:txBody>
                    <a:bodyPr/>
                    <a:lstStyle/>
                    <a:p>
                      <a:pPr algn="ctr">
                        <a:lnSpc>
                          <a:spcPts val="2200"/>
                        </a:lnSpc>
                      </a:pPr>
                      <a:r>
                        <a:rPr kumimoji="1" lang="ja-JP" altLang="en-US" sz="1100" dirty="0"/>
                        <a:t>氏名</a:t>
                      </a:r>
                    </a:p>
                  </a:txBody>
                  <a:tcPr marT="36000" marB="36000" anchor="ctr">
                    <a:solidFill>
                      <a:srgbClr val="CCFFCC"/>
                    </a:solidFill>
                  </a:tcPr>
                </a:tc>
                <a:tc>
                  <a:txBody>
                    <a:bodyPr/>
                    <a:lstStyle/>
                    <a:p>
                      <a:pPr marL="0" marR="0" lvl="0" indent="0" algn="ctr" defTabSz="914400" rtl="0" eaLnBrk="1" fontAlgn="auto" latinLnBrk="0" hangingPunct="1">
                        <a:lnSpc>
                          <a:spcPts val="2200"/>
                        </a:lnSpc>
                        <a:spcBef>
                          <a:spcPts val="0"/>
                        </a:spcBef>
                        <a:spcAft>
                          <a:spcPts val="0"/>
                        </a:spcAft>
                        <a:buClrTx/>
                        <a:buSzTx/>
                        <a:buFontTx/>
                        <a:buNone/>
                        <a:tabLst/>
                        <a:defRPr/>
                      </a:pPr>
                      <a:r>
                        <a:rPr kumimoji="1" lang="ja-JP" altLang="en-US" sz="1100" dirty="0"/>
                        <a:t>所属機関　・　</a:t>
                      </a:r>
                      <a:r>
                        <a:rPr lang="ja-JP" altLang="en-US" sz="1100" dirty="0"/>
                        <a:t>所属部署（部局）　</a:t>
                      </a:r>
                      <a:r>
                        <a:rPr kumimoji="1" lang="ja-JP" altLang="en-US" sz="1100" dirty="0"/>
                        <a:t>・　役職</a:t>
                      </a:r>
                    </a:p>
                  </a:txBody>
                  <a:tcPr marT="36000" marB="36000" anchor="ctr">
                    <a:solidFill>
                      <a:srgbClr val="CCFFCC"/>
                    </a:solidFill>
                  </a:tcPr>
                </a:tc>
                <a:extLst>
                  <a:ext uri="{0D108BD9-81ED-4DB2-BD59-A6C34878D82A}">
                    <a16:rowId xmlns:a16="http://schemas.microsoft.com/office/drawing/2014/main" val="240569769"/>
                  </a:ext>
                </a:extLst>
              </a:tr>
              <a:tr h="511597">
                <a:tc>
                  <a:txBody>
                    <a:bodyPr/>
                    <a:lstStyle/>
                    <a:p>
                      <a:pPr>
                        <a:lnSpc>
                          <a:spcPts val="2200"/>
                        </a:lnSpc>
                      </a:pPr>
                      <a:endParaRPr kumimoji="1" lang="ja-JP" altLang="en-US" sz="1100" dirty="0"/>
                    </a:p>
                  </a:txBody>
                  <a:tcPr marT="36000" marB="36000" anchor="ctr">
                    <a:solidFill>
                      <a:schemeClr val="bg1"/>
                    </a:solidFill>
                  </a:tcPr>
                </a:tc>
                <a:tc>
                  <a:txBody>
                    <a:bodyPr/>
                    <a:lstStyle/>
                    <a:p>
                      <a:pPr>
                        <a:lnSpc>
                          <a:spcPts val="2200"/>
                        </a:lnSpc>
                      </a:pPr>
                      <a:endParaRPr kumimoji="1" lang="ja-JP" altLang="en-US" sz="1100" dirty="0"/>
                    </a:p>
                  </a:txBody>
                  <a:tcPr marT="36000" marB="36000" anchor="ctr">
                    <a:solidFill>
                      <a:schemeClr val="bg1"/>
                    </a:solidFill>
                  </a:tcPr>
                </a:tc>
                <a:extLst>
                  <a:ext uri="{0D108BD9-81ED-4DB2-BD59-A6C34878D82A}">
                    <a16:rowId xmlns:a16="http://schemas.microsoft.com/office/drawing/2014/main" val="2128433522"/>
                  </a:ext>
                </a:extLst>
              </a:tr>
              <a:tr h="511597">
                <a:tc>
                  <a:txBody>
                    <a:bodyPr/>
                    <a:lstStyle/>
                    <a:p>
                      <a:pPr>
                        <a:lnSpc>
                          <a:spcPts val="2200"/>
                        </a:lnSpc>
                      </a:pPr>
                      <a:endParaRPr kumimoji="1" lang="ja-JP" altLang="en-US" sz="1100" dirty="0"/>
                    </a:p>
                  </a:txBody>
                  <a:tcPr marT="36000" marB="36000" anchor="ctr">
                    <a:solidFill>
                      <a:schemeClr val="bg1"/>
                    </a:solidFill>
                  </a:tcPr>
                </a:tc>
                <a:tc>
                  <a:txBody>
                    <a:bodyPr/>
                    <a:lstStyle/>
                    <a:p>
                      <a:pPr>
                        <a:lnSpc>
                          <a:spcPts val="2200"/>
                        </a:lnSpc>
                      </a:pPr>
                      <a:endParaRPr kumimoji="1" lang="ja-JP" altLang="en-US" sz="1100" dirty="0"/>
                    </a:p>
                  </a:txBody>
                  <a:tcPr marT="36000" marB="36000" anchor="ctr">
                    <a:solidFill>
                      <a:schemeClr val="bg1"/>
                    </a:solidFill>
                  </a:tcPr>
                </a:tc>
                <a:extLst>
                  <a:ext uri="{0D108BD9-81ED-4DB2-BD59-A6C34878D82A}">
                    <a16:rowId xmlns:a16="http://schemas.microsoft.com/office/drawing/2014/main" val="3598322888"/>
                  </a:ext>
                </a:extLst>
              </a:tr>
              <a:tr h="511597">
                <a:tc>
                  <a:txBody>
                    <a:bodyPr/>
                    <a:lstStyle/>
                    <a:p>
                      <a:pPr>
                        <a:lnSpc>
                          <a:spcPts val="2200"/>
                        </a:lnSpc>
                      </a:pPr>
                      <a:endParaRPr kumimoji="1" lang="ja-JP" altLang="en-US" sz="1100" dirty="0"/>
                    </a:p>
                  </a:txBody>
                  <a:tcPr marT="36000" marB="36000" anchor="ctr">
                    <a:solidFill>
                      <a:schemeClr val="bg1"/>
                    </a:solidFill>
                  </a:tcPr>
                </a:tc>
                <a:tc>
                  <a:txBody>
                    <a:bodyPr/>
                    <a:lstStyle/>
                    <a:p>
                      <a:pPr>
                        <a:lnSpc>
                          <a:spcPts val="2200"/>
                        </a:lnSpc>
                      </a:pPr>
                      <a:endParaRPr kumimoji="1" lang="ja-JP" altLang="en-US" sz="1100" dirty="0"/>
                    </a:p>
                  </a:txBody>
                  <a:tcPr marT="36000" marB="36000" anchor="ctr">
                    <a:solidFill>
                      <a:schemeClr val="bg1"/>
                    </a:solidFill>
                  </a:tcPr>
                </a:tc>
                <a:extLst>
                  <a:ext uri="{0D108BD9-81ED-4DB2-BD59-A6C34878D82A}">
                    <a16:rowId xmlns:a16="http://schemas.microsoft.com/office/drawing/2014/main" val="3771854306"/>
                  </a:ext>
                </a:extLst>
              </a:tr>
              <a:tr h="511597">
                <a:tc>
                  <a:txBody>
                    <a:bodyPr/>
                    <a:lstStyle/>
                    <a:p>
                      <a:pPr>
                        <a:lnSpc>
                          <a:spcPts val="2200"/>
                        </a:lnSpc>
                      </a:pPr>
                      <a:endParaRPr kumimoji="1" lang="ja-JP" altLang="en-US" sz="1100" dirty="0"/>
                    </a:p>
                  </a:txBody>
                  <a:tcPr marT="36000" marB="36000" anchor="ctr">
                    <a:solidFill>
                      <a:schemeClr val="bg1"/>
                    </a:solidFill>
                  </a:tcPr>
                </a:tc>
                <a:tc>
                  <a:txBody>
                    <a:bodyPr/>
                    <a:lstStyle/>
                    <a:p>
                      <a:pPr>
                        <a:lnSpc>
                          <a:spcPts val="2200"/>
                        </a:lnSpc>
                      </a:pPr>
                      <a:endParaRPr kumimoji="1" lang="ja-JP" altLang="en-US" sz="1100" dirty="0"/>
                    </a:p>
                  </a:txBody>
                  <a:tcPr marT="36000" marB="36000" anchor="ctr">
                    <a:solidFill>
                      <a:schemeClr val="bg1"/>
                    </a:solidFill>
                  </a:tcPr>
                </a:tc>
                <a:extLst>
                  <a:ext uri="{0D108BD9-81ED-4DB2-BD59-A6C34878D82A}">
                    <a16:rowId xmlns:a16="http://schemas.microsoft.com/office/drawing/2014/main" val="1754633870"/>
                  </a:ext>
                </a:extLst>
              </a:tr>
              <a:tr h="511597">
                <a:tc>
                  <a:txBody>
                    <a:bodyPr/>
                    <a:lstStyle/>
                    <a:p>
                      <a:pPr>
                        <a:lnSpc>
                          <a:spcPts val="2200"/>
                        </a:lnSpc>
                      </a:pPr>
                      <a:endParaRPr kumimoji="1" lang="ja-JP" altLang="en-US" sz="1100" dirty="0"/>
                    </a:p>
                  </a:txBody>
                  <a:tcPr marT="36000" marB="36000" anchor="ctr">
                    <a:solidFill>
                      <a:schemeClr val="bg1"/>
                    </a:solidFill>
                  </a:tcPr>
                </a:tc>
                <a:tc>
                  <a:txBody>
                    <a:bodyPr/>
                    <a:lstStyle/>
                    <a:p>
                      <a:pPr>
                        <a:lnSpc>
                          <a:spcPts val="2200"/>
                        </a:lnSpc>
                      </a:pPr>
                      <a:endParaRPr kumimoji="1" lang="ja-JP" altLang="en-US" sz="1100" dirty="0"/>
                    </a:p>
                  </a:txBody>
                  <a:tcPr marT="36000" marB="36000" anchor="ctr">
                    <a:solidFill>
                      <a:schemeClr val="bg1"/>
                    </a:solidFill>
                  </a:tcPr>
                </a:tc>
                <a:extLst>
                  <a:ext uri="{0D108BD9-81ED-4DB2-BD59-A6C34878D82A}">
                    <a16:rowId xmlns:a16="http://schemas.microsoft.com/office/drawing/2014/main" val="2577679193"/>
                  </a:ext>
                </a:extLst>
              </a:tr>
            </a:tbl>
          </a:graphicData>
        </a:graphic>
      </p:graphicFrame>
      <p:sp>
        <p:nvSpPr>
          <p:cNvPr id="8" name="正方形/長方形 7"/>
          <p:cNvSpPr/>
          <p:nvPr/>
        </p:nvSpPr>
        <p:spPr>
          <a:xfrm>
            <a:off x="375321" y="869746"/>
            <a:ext cx="8723863" cy="374461"/>
          </a:xfrm>
          <a:prstGeom prst="rect">
            <a:avLst/>
          </a:prstGeom>
        </p:spPr>
        <p:txBody>
          <a:bodyPr wrap="none">
            <a:spAutoFit/>
          </a:bodyPr>
          <a:lstStyle/>
          <a:p>
            <a:pPr>
              <a:lnSpc>
                <a:spcPts val="2200"/>
              </a:lnSpc>
            </a:pPr>
            <a:r>
              <a:rPr lang="ja-JP" altLang="en-US" sz="1600" dirty="0"/>
              <a:t>＜研究参画者＞   </a:t>
            </a:r>
            <a:r>
              <a:rPr lang="ja-JP" altLang="en-US" sz="1200" dirty="0"/>
              <a:t>　　</a:t>
            </a:r>
            <a:r>
              <a:rPr lang="en-US" altLang="ja-JP" sz="1050" dirty="0">
                <a:solidFill>
                  <a:srgbClr val="3399FF"/>
                </a:solidFill>
              </a:rPr>
              <a:t>※</a:t>
            </a:r>
            <a:r>
              <a:rPr lang="ja-JP" altLang="en-US" sz="1050" dirty="0">
                <a:solidFill>
                  <a:srgbClr val="3399FF"/>
                </a:solidFill>
              </a:rPr>
              <a:t>本研究テーマに参画する研究者を全て記入ください（共同研究先企業等外部の連携機関がある場合は記載ください）。</a:t>
            </a:r>
            <a:endParaRPr lang="ja-JP" altLang="en-US" sz="1400" dirty="0">
              <a:solidFill>
                <a:srgbClr val="3399FF"/>
              </a:solidFill>
            </a:endParaRPr>
          </a:p>
        </p:txBody>
      </p:sp>
      <p:sp>
        <p:nvSpPr>
          <p:cNvPr id="10" name="Title 1">
            <a:extLst>
              <a:ext uri="{FF2B5EF4-FFF2-40B4-BE49-F238E27FC236}">
                <a16:creationId xmlns:a16="http://schemas.microsoft.com/office/drawing/2014/main" id="{182D9E95-ED90-9647-B206-5781A5DFE145}"/>
              </a:ext>
            </a:extLst>
          </p:cNvPr>
          <p:cNvSpPr>
            <a:spLocks noGrp="1"/>
          </p:cNvSpPr>
          <p:nvPr>
            <p:ph type="title"/>
          </p:nvPr>
        </p:nvSpPr>
        <p:spPr>
          <a:xfrm>
            <a:off x="0" y="0"/>
            <a:ext cx="9144000" cy="438150"/>
          </a:xfrm>
          <a:prstGeom prst="rect">
            <a:avLst/>
          </a:prstGeom>
          <a:solidFill>
            <a:srgbClr val="336600"/>
          </a:solidFill>
        </p:spPr>
        <p:txBody>
          <a:bodyPr anchor="t" anchorCtr="0"/>
          <a:lstStyle/>
          <a:p>
            <a:pPr algn="ctr"/>
            <a:r>
              <a:rPr lang="ja-JP" altLang="en-US" sz="1800" dirty="0">
                <a:latin typeface="+mn-ea"/>
                <a:ea typeface="+mn-ea"/>
              </a:rPr>
              <a:t>令和７年度　くすりコンソーシアム研究開発事業</a:t>
            </a:r>
            <a:r>
              <a:rPr lang="ja-JP" altLang="en-US" dirty="0">
                <a:latin typeface="+mn-ea"/>
                <a:ea typeface="+mn-ea"/>
              </a:rPr>
              <a:t>　研究計画書　　　（様式２）</a:t>
            </a:r>
            <a:endParaRPr lang="en-US" dirty="0">
              <a:latin typeface="+mn-ea"/>
              <a:ea typeface="+mn-ea"/>
            </a:endParaRPr>
          </a:p>
        </p:txBody>
      </p:sp>
      <p:sp>
        <p:nvSpPr>
          <p:cNvPr id="2" name="フッター プレースホルダー 13">
            <a:extLst>
              <a:ext uri="{FF2B5EF4-FFF2-40B4-BE49-F238E27FC236}">
                <a16:creationId xmlns:a16="http://schemas.microsoft.com/office/drawing/2014/main" id="{0B901C54-E516-2679-D67E-20A50C4D7499}"/>
              </a:ext>
            </a:extLst>
          </p:cNvPr>
          <p:cNvSpPr>
            <a:spLocks noGrp="1"/>
          </p:cNvSpPr>
          <p:nvPr>
            <p:ph type="ftr" sz="quarter" idx="11"/>
          </p:nvPr>
        </p:nvSpPr>
        <p:spPr>
          <a:xfrm>
            <a:off x="12162" y="6637938"/>
            <a:ext cx="3551726" cy="217608"/>
          </a:xfrm>
        </p:spPr>
        <p:txBody>
          <a:bodyPr/>
          <a:lstStyle/>
          <a:p>
            <a:r>
              <a:rPr lang="ja-JP" altLang="en-US" dirty="0"/>
              <a:t>「くすりのシリコンバレー</a:t>
            </a:r>
            <a:r>
              <a:rPr lang="en-US" altLang="ja-JP" dirty="0"/>
              <a:t>TOYAMA</a:t>
            </a:r>
            <a:r>
              <a:rPr lang="ja-JP" altLang="en-US" dirty="0"/>
              <a:t>」創造コンソーシアム</a:t>
            </a:r>
            <a:r>
              <a:rPr lang="en-US" altLang="ja-JP" dirty="0"/>
              <a:t>【</a:t>
            </a:r>
            <a:r>
              <a:rPr lang="ja-JP" altLang="en-US" sz="900" dirty="0">
                <a:solidFill>
                  <a:schemeClr val="tx1"/>
                </a:solidFill>
                <a:latin typeface="HGPｺﾞｼｯｸM" panose="020B0600000000000000" pitchFamily="50" charset="-128"/>
                <a:ea typeface="HGPｺﾞｼｯｸM" panose="020B0600000000000000" pitchFamily="50" charset="-128"/>
              </a:rPr>
              <a:t>Ｒ７</a:t>
            </a:r>
            <a:r>
              <a:rPr lang="ja-JP" altLang="en-US" dirty="0"/>
              <a:t>新規募集</a:t>
            </a:r>
            <a:r>
              <a:rPr lang="en-US" altLang="ja-JP" dirty="0"/>
              <a:t>】</a:t>
            </a:r>
            <a:endParaRPr lang="ja-JP" altLang="en-US" dirty="0"/>
          </a:p>
        </p:txBody>
      </p:sp>
      <p:sp>
        <p:nvSpPr>
          <p:cNvPr id="5" name="テキスト ボックス 4">
            <a:extLst>
              <a:ext uri="{FF2B5EF4-FFF2-40B4-BE49-F238E27FC236}">
                <a16:creationId xmlns:a16="http://schemas.microsoft.com/office/drawing/2014/main" id="{240FE381-D846-618B-6003-D7A5A8881291}"/>
              </a:ext>
            </a:extLst>
          </p:cNvPr>
          <p:cNvSpPr txBox="1"/>
          <p:nvPr/>
        </p:nvSpPr>
        <p:spPr>
          <a:xfrm>
            <a:off x="84170" y="6233537"/>
            <a:ext cx="9024334" cy="276999"/>
          </a:xfrm>
          <a:prstGeom prst="rect">
            <a:avLst/>
          </a:prstGeom>
          <a:noFill/>
        </p:spPr>
        <p:txBody>
          <a:bodyPr wrap="square" lIns="0" tIns="0" rIns="0" bIns="0">
            <a:spAutoFit/>
          </a:bodyPr>
          <a:lstStyle/>
          <a:p>
            <a:r>
              <a:rPr lang="ja-JP" altLang="en-US" sz="900" dirty="0">
                <a:highlight>
                  <a:srgbClr val="FFFF00"/>
                </a:highlight>
              </a:rPr>
              <a:t>（注）共同研究により本研究を実施する際には、支援実施者である富山県を契約者に含む「富山くすりコンソに基づく共同研究契約」の締結が必要です。共同研究として申請する場合には、申請前に共同研究先に対して実用化総合支援プログラムの内容を説明した上で必ず共同研究先の同意を得てから申請してください。（募集要項６．補助対象経費「委託研究等経費」を参照）</a:t>
            </a:r>
          </a:p>
        </p:txBody>
      </p:sp>
    </p:spTree>
    <p:extLst>
      <p:ext uri="{BB962C8B-B14F-4D97-AF65-F5344CB8AC3E}">
        <p14:creationId xmlns:p14="http://schemas.microsoft.com/office/powerpoint/2010/main" val="2484111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D9E95-ED90-9647-B206-5781A5DFE145}"/>
              </a:ext>
            </a:extLst>
          </p:cNvPr>
          <p:cNvSpPr>
            <a:spLocks noGrp="1"/>
          </p:cNvSpPr>
          <p:nvPr>
            <p:ph type="title"/>
          </p:nvPr>
        </p:nvSpPr>
        <p:spPr>
          <a:prstGeom prst="rect">
            <a:avLst/>
          </a:prstGeom>
          <a:solidFill>
            <a:srgbClr val="336600"/>
          </a:solidFill>
        </p:spPr>
        <p:txBody>
          <a:bodyPr/>
          <a:lstStyle/>
          <a:p>
            <a:pPr algn="l"/>
            <a:r>
              <a:rPr lang="ja-JP" altLang="en-US" sz="2200" dirty="0">
                <a:latin typeface="+mn-ea"/>
                <a:ea typeface="+mn-ea"/>
              </a:rPr>
              <a:t>１</a:t>
            </a:r>
            <a:r>
              <a:rPr lang="en-US" altLang="ja-JP" sz="2200" dirty="0">
                <a:latin typeface="+mn-ea"/>
                <a:ea typeface="+mn-ea"/>
              </a:rPr>
              <a:t>-</a:t>
            </a:r>
            <a:r>
              <a:rPr lang="ja-JP" altLang="en-US" sz="2200" dirty="0">
                <a:latin typeface="+mn-ea"/>
                <a:ea typeface="+mn-ea"/>
              </a:rPr>
              <a:t>①．本研究テーマの概要</a:t>
            </a:r>
            <a:r>
              <a:rPr lang="ja-JP" altLang="en-US" dirty="0">
                <a:latin typeface="+mn-ea"/>
                <a:ea typeface="+mn-ea"/>
              </a:rPr>
              <a:t>　</a:t>
            </a:r>
            <a:r>
              <a:rPr lang="en-US" altLang="ja-JP" sz="1200" dirty="0"/>
              <a:t>【</a:t>
            </a:r>
            <a:r>
              <a:rPr lang="ja-JP" altLang="en-US" sz="1200" b="1" dirty="0"/>
              <a:t>全角１，０００文字程度</a:t>
            </a:r>
            <a:r>
              <a:rPr lang="ja-JP" altLang="en-US" sz="1200" dirty="0"/>
              <a:t>で、期待される成果も含めて簡潔に記述してください。</a:t>
            </a:r>
            <a:r>
              <a:rPr lang="en-US" altLang="ja-JP" sz="1200" dirty="0"/>
              <a:t>】</a:t>
            </a:r>
            <a:endParaRPr lang="en-US" sz="2000" dirty="0">
              <a:latin typeface="+mn-ea"/>
              <a:ea typeface="+mn-ea"/>
            </a:endParaRPr>
          </a:p>
        </p:txBody>
      </p:sp>
      <p:sp>
        <p:nvSpPr>
          <p:cNvPr id="4" name="Slide Number Placeholder 3">
            <a:extLst>
              <a:ext uri="{FF2B5EF4-FFF2-40B4-BE49-F238E27FC236}">
                <a16:creationId xmlns:a16="http://schemas.microsoft.com/office/drawing/2014/main" id="{630C0845-0A07-6F46-AE73-632049CA1AC8}"/>
              </a:ext>
            </a:extLst>
          </p:cNvPr>
          <p:cNvSpPr>
            <a:spLocks noGrp="1"/>
          </p:cNvSpPr>
          <p:nvPr>
            <p:ph type="sldNum" sz="quarter" idx="12"/>
          </p:nvPr>
        </p:nvSpPr>
        <p:spPr/>
        <p:txBody>
          <a:bodyPr/>
          <a:lstStyle/>
          <a:p>
            <a:fld id="{2F143BD1-2DB3-4352-8591-6DD94F4E97F2}" type="slidenum">
              <a:rPr kumimoji="1" lang="ja-JP" altLang="en-US" smtClean="0">
                <a:latin typeface="+mn-ea"/>
              </a:rPr>
              <a:t>4</a:t>
            </a:fld>
            <a:endParaRPr kumimoji="1" lang="ja-JP" altLang="en-US">
              <a:latin typeface="+mn-ea"/>
            </a:endParaRPr>
          </a:p>
        </p:txBody>
      </p:sp>
      <p:sp>
        <p:nvSpPr>
          <p:cNvPr id="10" name="Rectangle 9">
            <a:extLst>
              <a:ext uri="{FF2B5EF4-FFF2-40B4-BE49-F238E27FC236}">
                <a16:creationId xmlns:a16="http://schemas.microsoft.com/office/drawing/2014/main" id="{E7A850B8-D99B-4349-B2D1-420A5E12B205}"/>
              </a:ext>
            </a:extLst>
          </p:cNvPr>
          <p:cNvSpPr/>
          <p:nvPr/>
        </p:nvSpPr>
        <p:spPr>
          <a:xfrm>
            <a:off x="107504" y="1279950"/>
            <a:ext cx="8928992" cy="5317403"/>
          </a:xfrm>
          <a:prstGeom prst="rect">
            <a:avLst/>
          </a:prstGeom>
          <a:ln>
            <a:solidFill>
              <a:schemeClr val="tx1"/>
            </a:solidFill>
          </a:ln>
        </p:spPr>
        <p:txBody>
          <a:bodyPr wrap="square">
            <a:noAutofit/>
          </a:bodyPr>
          <a:lstStyle/>
          <a:p>
            <a:r>
              <a:rPr lang="ja-JP" altLang="en-US" sz="1300" dirty="0"/>
              <a:t>（本研究テーマの概要）</a:t>
            </a:r>
            <a:endParaRPr lang="en-US" altLang="ja-JP" sz="1300" dirty="0"/>
          </a:p>
          <a:p>
            <a:endParaRPr lang="ja-JP" altLang="en-US" sz="1300" dirty="0"/>
          </a:p>
        </p:txBody>
      </p:sp>
      <p:sp>
        <p:nvSpPr>
          <p:cNvPr id="3" name="フッター プレースホルダー 13">
            <a:extLst>
              <a:ext uri="{FF2B5EF4-FFF2-40B4-BE49-F238E27FC236}">
                <a16:creationId xmlns:a16="http://schemas.microsoft.com/office/drawing/2014/main" id="{1184781B-3D28-9A00-5E6C-F669941A0D99}"/>
              </a:ext>
            </a:extLst>
          </p:cNvPr>
          <p:cNvSpPr>
            <a:spLocks noGrp="1"/>
          </p:cNvSpPr>
          <p:nvPr>
            <p:ph type="ftr" sz="quarter" idx="11"/>
          </p:nvPr>
        </p:nvSpPr>
        <p:spPr>
          <a:xfrm>
            <a:off x="12162" y="6637938"/>
            <a:ext cx="3551726" cy="217608"/>
          </a:xfrm>
        </p:spPr>
        <p:txBody>
          <a:bodyPr/>
          <a:lstStyle/>
          <a:p>
            <a:r>
              <a:rPr lang="ja-JP" altLang="en-US" dirty="0"/>
              <a:t>「くすりのシリコンバレー</a:t>
            </a:r>
            <a:r>
              <a:rPr lang="en-US" altLang="ja-JP" dirty="0"/>
              <a:t>TOYAMA</a:t>
            </a:r>
            <a:r>
              <a:rPr lang="ja-JP" altLang="en-US" dirty="0"/>
              <a:t>」創造コンソーシアム</a:t>
            </a:r>
            <a:r>
              <a:rPr lang="en-US" altLang="ja-JP" dirty="0"/>
              <a:t>【</a:t>
            </a:r>
            <a:r>
              <a:rPr lang="ja-JP" altLang="en-US" sz="900" dirty="0">
                <a:solidFill>
                  <a:schemeClr val="tx1"/>
                </a:solidFill>
                <a:latin typeface="HGPｺﾞｼｯｸM" panose="020B0600000000000000" pitchFamily="50" charset="-128"/>
                <a:ea typeface="HGPｺﾞｼｯｸM" panose="020B0600000000000000" pitchFamily="50" charset="-128"/>
              </a:rPr>
              <a:t>Ｒ７</a:t>
            </a:r>
            <a:r>
              <a:rPr lang="ja-JP" altLang="en-US" dirty="0"/>
              <a:t>新規募集</a:t>
            </a:r>
            <a:r>
              <a:rPr lang="en-US" altLang="ja-JP" dirty="0"/>
              <a:t>】</a:t>
            </a:r>
            <a:endParaRPr lang="ja-JP" altLang="en-US" dirty="0"/>
          </a:p>
        </p:txBody>
      </p:sp>
      <p:sp>
        <p:nvSpPr>
          <p:cNvPr id="6" name="テキスト ボックス 5">
            <a:extLst>
              <a:ext uri="{FF2B5EF4-FFF2-40B4-BE49-F238E27FC236}">
                <a16:creationId xmlns:a16="http://schemas.microsoft.com/office/drawing/2014/main" id="{75CFBEAE-D791-1904-34F1-C07C92C65E99}"/>
              </a:ext>
            </a:extLst>
          </p:cNvPr>
          <p:cNvSpPr txBox="1"/>
          <p:nvPr/>
        </p:nvSpPr>
        <p:spPr>
          <a:xfrm>
            <a:off x="467544" y="466635"/>
            <a:ext cx="8424936" cy="784830"/>
          </a:xfrm>
          <a:prstGeom prst="rect">
            <a:avLst/>
          </a:prstGeom>
          <a:noFill/>
        </p:spPr>
        <p:txBody>
          <a:bodyPr wrap="square" anchor="ctr" anchorCtr="0">
            <a:spAutoFit/>
          </a:bodyPr>
          <a:lstStyle/>
          <a:p>
            <a:pPr>
              <a:spcAft>
                <a:spcPts val="600"/>
              </a:spcAft>
            </a:pPr>
            <a:r>
              <a:rPr kumimoji="1" lang="ja-JP" altLang="en-US" sz="1000" dirty="0">
                <a:solidFill>
                  <a:schemeClr val="tx1"/>
                </a:solidFill>
              </a:rPr>
              <a:t>本研究テーマが、下記対象分野のいずれに該当するか☑してください。（募集要項２．富山くすりコンソの取組方針を参照）</a:t>
            </a:r>
            <a:endParaRPr kumimoji="1" lang="en-US" altLang="ja-JP" sz="1000" dirty="0">
              <a:solidFill>
                <a:schemeClr val="tx1"/>
              </a:solidFill>
            </a:endParaRPr>
          </a:p>
          <a:p>
            <a:r>
              <a:rPr lang="ja-JP" altLang="en-US" sz="1000" dirty="0">
                <a:solidFill>
                  <a:schemeClr val="tx1"/>
                </a:solidFill>
              </a:rPr>
              <a:t>　□ </a:t>
            </a:r>
            <a:r>
              <a:rPr lang="ja-JP" altLang="en-US" sz="1000" dirty="0"/>
              <a:t> 製薬（＝競争力のある医薬品生産体制を作る）に関する</a:t>
            </a:r>
          </a:p>
          <a:p>
            <a:r>
              <a:rPr lang="ja-JP" altLang="en-US" sz="1000" dirty="0">
                <a:solidFill>
                  <a:schemeClr val="tx1"/>
                </a:solidFill>
              </a:rPr>
              <a:t>　□  </a:t>
            </a:r>
            <a:r>
              <a:rPr lang="ja-JP" altLang="en-US" sz="1000" dirty="0"/>
              <a:t>創薬（＝画期的な新薬を生み出す）に関する</a:t>
            </a:r>
          </a:p>
          <a:p>
            <a:r>
              <a:rPr lang="ja-JP" altLang="en-US" sz="1000" dirty="0">
                <a:solidFill>
                  <a:schemeClr val="tx1"/>
                </a:solidFill>
              </a:rPr>
              <a:t>　□  </a:t>
            </a:r>
            <a:r>
              <a:rPr lang="ja-JP" altLang="en-US" sz="1000" dirty="0"/>
              <a:t>上記以外</a:t>
            </a:r>
            <a:endParaRPr lang="en-US" altLang="ja-JP" sz="1000" dirty="0"/>
          </a:p>
        </p:txBody>
      </p:sp>
    </p:spTree>
    <p:extLst>
      <p:ext uri="{BB962C8B-B14F-4D97-AF65-F5344CB8AC3E}">
        <p14:creationId xmlns:p14="http://schemas.microsoft.com/office/powerpoint/2010/main" val="3786643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D9E95-ED90-9647-B206-5781A5DFE145}"/>
              </a:ext>
            </a:extLst>
          </p:cNvPr>
          <p:cNvSpPr>
            <a:spLocks noGrp="1"/>
          </p:cNvSpPr>
          <p:nvPr>
            <p:ph type="title"/>
          </p:nvPr>
        </p:nvSpPr>
        <p:spPr>
          <a:xfrm>
            <a:off x="0" y="0"/>
            <a:ext cx="9144000" cy="540000"/>
          </a:xfrm>
          <a:prstGeom prst="rect">
            <a:avLst/>
          </a:prstGeom>
          <a:solidFill>
            <a:srgbClr val="336600"/>
          </a:solidFill>
        </p:spPr>
        <p:txBody>
          <a:bodyPr tIns="36000" bIns="0"/>
          <a:lstStyle/>
          <a:p>
            <a:pPr algn="l">
              <a:lnSpc>
                <a:spcPts val="1800"/>
              </a:lnSpc>
            </a:pPr>
            <a:r>
              <a:rPr lang="ja-JP" altLang="en-US" sz="2000" dirty="0">
                <a:latin typeface="+mn-ea"/>
                <a:ea typeface="+mn-ea"/>
              </a:rPr>
              <a:t>１</a:t>
            </a:r>
            <a:r>
              <a:rPr lang="en-US" altLang="ja-JP" sz="2000" dirty="0">
                <a:latin typeface="+mn-ea"/>
                <a:ea typeface="+mn-ea"/>
              </a:rPr>
              <a:t>-</a:t>
            </a:r>
            <a:r>
              <a:rPr lang="ja-JP" altLang="en-US" sz="2000" dirty="0">
                <a:latin typeface="+mn-ea"/>
                <a:ea typeface="+mn-ea"/>
              </a:rPr>
              <a:t>②．本研究テーマの独創性・革新性・優位性</a:t>
            </a:r>
            <a:br>
              <a:rPr lang="en-US" altLang="ja-JP" sz="2000" dirty="0">
                <a:latin typeface="+mn-ea"/>
                <a:ea typeface="+mn-ea"/>
              </a:rPr>
            </a:br>
            <a:r>
              <a:rPr lang="en-US" altLang="ja-JP" sz="1100" dirty="0"/>
              <a:t>【</a:t>
            </a:r>
            <a:r>
              <a:rPr lang="ja-JP" altLang="en-US" sz="1100" dirty="0"/>
              <a:t>先行事例との比較を交えるなどしながら、</a:t>
            </a:r>
            <a:r>
              <a:rPr lang="ja-JP" altLang="en-US" sz="1100" b="1" dirty="0"/>
              <a:t>全角１，０００文字程度</a:t>
            </a:r>
            <a:r>
              <a:rPr lang="ja-JP" altLang="en-US" sz="1100" dirty="0"/>
              <a:t>で、分かりやすく整理して記述してください。</a:t>
            </a:r>
            <a:r>
              <a:rPr lang="en-US" altLang="ja-JP" sz="1100" dirty="0"/>
              <a:t>】</a:t>
            </a:r>
            <a:endParaRPr lang="en-US" sz="1800" dirty="0">
              <a:latin typeface="+mn-ea"/>
              <a:ea typeface="+mn-ea"/>
            </a:endParaRPr>
          </a:p>
        </p:txBody>
      </p:sp>
      <p:sp>
        <p:nvSpPr>
          <p:cNvPr id="4" name="Slide Number Placeholder 3">
            <a:extLst>
              <a:ext uri="{FF2B5EF4-FFF2-40B4-BE49-F238E27FC236}">
                <a16:creationId xmlns:a16="http://schemas.microsoft.com/office/drawing/2014/main" id="{630C0845-0A07-6F46-AE73-632049CA1AC8}"/>
              </a:ext>
            </a:extLst>
          </p:cNvPr>
          <p:cNvSpPr>
            <a:spLocks noGrp="1"/>
          </p:cNvSpPr>
          <p:nvPr>
            <p:ph type="sldNum" sz="quarter" idx="12"/>
          </p:nvPr>
        </p:nvSpPr>
        <p:spPr/>
        <p:txBody>
          <a:bodyPr/>
          <a:lstStyle/>
          <a:p>
            <a:fld id="{2F143BD1-2DB3-4352-8591-6DD94F4E97F2}" type="slidenum">
              <a:rPr kumimoji="1" lang="ja-JP" altLang="en-US" smtClean="0">
                <a:latin typeface="+mn-ea"/>
              </a:rPr>
              <a:t>5</a:t>
            </a:fld>
            <a:endParaRPr kumimoji="1" lang="ja-JP" altLang="en-US">
              <a:latin typeface="+mn-ea"/>
            </a:endParaRPr>
          </a:p>
        </p:txBody>
      </p:sp>
      <p:sp>
        <p:nvSpPr>
          <p:cNvPr id="10" name="Rectangle 9">
            <a:extLst>
              <a:ext uri="{FF2B5EF4-FFF2-40B4-BE49-F238E27FC236}">
                <a16:creationId xmlns:a16="http://schemas.microsoft.com/office/drawing/2014/main" id="{E7A850B8-D99B-4349-B2D1-420A5E12B205}"/>
              </a:ext>
            </a:extLst>
          </p:cNvPr>
          <p:cNvSpPr/>
          <p:nvPr/>
        </p:nvSpPr>
        <p:spPr>
          <a:xfrm>
            <a:off x="107504" y="620687"/>
            <a:ext cx="8928992" cy="6048673"/>
          </a:xfrm>
          <a:prstGeom prst="rect">
            <a:avLst/>
          </a:prstGeom>
          <a:ln>
            <a:solidFill>
              <a:schemeClr val="tx1"/>
            </a:solidFill>
          </a:ln>
        </p:spPr>
        <p:txBody>
          <a:bodyPr wrap="square">
            <a:noAutofit/>
          </a:bodyPr>
          <a:lstStyle/>
          <a:p>
            <a:r>
              <a:rPr lang="ja-JP" altLang="en-US" sz="1400" dirty="0"/>
              <a:t>（本研究テーマの独創性・革新性・優位性）</a:t>
            </a:r>
            <a:endParaRPr lang="en-US" altLang="ja-JP" sz="1400" dirty="0"/>
          </a:p>
          <a:p>
            <a:endParaRPr lang="ja-JP" altLang="en-US" sz="1400" dirty="0"/>
          </a:p>
        </p:txBody>
      </p:sp>
      <p:sp>
        <p:nvSpPr>
          <p:cNvPr id="5" name="フッター プレースホルダー 13">
            <a:extLst>
              <a:ext uri="{FF2B5EF4-FFF2-40B4-BE49-F238E27FC236}">
                <a16:creationId xmlns:a16="http://schemas.microsoft.com/office/drawing/2014/main" id="{F7209A9A-F0DE-C6D3-7BDA-6166FE85DAF1}"/>
              </a:ext>
            </a:extLst>
          </p:cNvPr>
          <p:cNvSpPr>
            <a:spLocks noGrp="1"/>
          </p:cNvSpPr>
          <p:nvPr>
            <p:ph type="ftr" sz="quarter" idx="11"/>
          </p:nvPr>
        </p:nvSpPr>
        <p:spPr>
          <a:xfrm>
            <a:off x="12162" y="6637938"/>
            <a:ext cx="3551726" cy="217608"/>
          </a:xfrm>
        </p:spPr>
        <p:txBody>
          <a:bodyPr/>
          <a:lstStyle/>
          <a:p>
            <a:r>
              <a:rPr lang="ja-JP" altLang="en-US" dirty="0"/>
              <a:t>「くすりのシリコンバレー</a:t>
            </a:r>
            <a:r>
              <a:rPr lang="en-US" altLang="ja-JP" dirty="0"/>
              <a:t>TOYAMA</a:t>
            </a:r>
            <a:r>
              <a:rPr lang="ja-JP" altLang="en-US" dirty="0"/>
              <a:t>」創造コンソーシアム</a:t>
            </a:r>
            <a:r>
              <a:rPr lang="en-US" altLang="ja-JP" dirty="0"/>
              <a:t>【</a:t>
            </a:r>
            <a:r>
              <a:rPr lang="ja-JP" altLang="en-US" sz="900" dirty="0">
                <a:solidFill>
                  <a:schemeClr val="tx1"/>
                </a:solidFill>
                <a:latin typeface="HGPｺﾞｼｯｸM" panose="020B0600000000000000" pitchFamily="50" charset="-128"/>
                <a:ea typeface="HGPｺﾞｼｯｸM" panose="020B0600000000000000" pitchFamily="50" charset="-128"/>
              </a:rPr>
              <a:t>Ｒ７</a:t>
            </a:r>
            <a:r>
              <a:rPr lang="ja-JP" altLang="en-US" dirty="0"/>
              <a:t>新規募集</a:t>
            </a:r>
            <a:r>
              <a:rPr lang="en-US" altLang="ja-JP" dirty="0"/>
              <a:t>】</a:t>
            </a:r>
            <a:endParaRPr lang="ja-JP" altLang="en-US" dirty="0"/>
          </a:p>
        </p:txBody>
      </p:sp>
    </p:spTree>
    <p:extLst>
      <p:ext uri="{BB962C8B-B14F-4D97-AF65-F5344CB8AC3E}">
        <p14:creationId xmlns:p14="http://schemas.microsoft.com/office/powerpoint/2010/main" val="48564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0C0845-0A07-6F46-AE73-632049CA1AC8}"/>
              </a:ext>
            </a:extLst>
          </p:cNvPr>
          <p:cNvSpPr>
            <a:spLocks noGrp="1"/>
          </p:cNvSpPr>
          <p:nvPr>
            <p:ph type="sldNum" sz="quarter" idx="12"/>
          </p:nvPr>
        </p:nvSpPr>
        <p:spPr/>
        <p:txBody>
          <a:bodyPr/>
          <a:lstStyle/>
          <a:p>
            <a:fld id="{2F143BD1-2DB3-4352-8591-6DD94F4E97F2}" type="slidenum">
              <a:rPr kumimoji="1" lang="ja-JP" altLang="en-US" smtClean="0">
                <a:latin typeface="+mn-ea"/>
              </a:rPr>
              <a:t>6</a:t>
            </a:fld>
            <a:endParaRPr kumimoji="1" lang="ja-JP" altLang="en-US">
              <a:latin typeface="+mn-ea"/>
            </a:endParaRPr>
          </a:p>
        </p:txBody>
      </p:sp>
      <p:sp>
        <p:nvSpPr>
          <p:cNvPr id="8" name="Title 1">
            <a:extLst>
              <a:ext uri="{FF2B5EF4-FFF2-40B4-BE49-F238E27FC236}">
                <a16:creationId xmlns:a16="http://schemas.microsoft.com/office/drawing/2014/main" id="{182D9E95-ED90-9647-B206-5781A5DFE145}"/>
              </a:ext>
            </a:extLst>
          </p:cNvPr>
          <p:cNvSpPr>
            <a:spLocks noGrp="1"/>
          </p:cNvSpPr>
          <p:nvPr>
            <p:ph type="title"/>
          </p:nvPr>
        </p:nvSpPr>
        <p:spPr>
          <a:xfrm>
            <a:off x="0" y="0"/>
            <a:ext cx="9144000" cy="438150"/>
          </a:xfrm>
          <a:prstGeom prst="rect">
            <a:avLst/>
          </a:prstGeom>
          <a:solidFill>
            <a:srgbClr val="336600"/>
          </a:solidFill>
        </p:spPr>
        <p:txBody>
          <a:bodyPr/>
          <a:lstStyle/>
          <a:p>
            <a:pPr algn="l"/>
            <a:r>
              <a:rPr lang="ja-JP" altLang="en-US" sz="2000" dirty="0">
                <a:latin typeface="+mn-ea"/>
                <a:ea typeface="+mn-ea"/>
              </a:rPr>
              <a:t>２．本研究テーマの背景とねらい　</a:t>
            </a:r>
            <a:r>
              <a:rPr lang="en-US" altLang="ja-JP" sz="1050" dirty="0"/>
              <a:t>【</a:t>
            </a:r>
            <a:r>
              <a:rPr lang="ja-JP" altLang="en-US" sz="1050" b="1" dirty="0"/>
              <a:t>スライド３枚以内</a:t>
            </a:r>
            <a:r>
              <a:rPr lang="ja-JP" altLang="en-US" sz="1050" dirty="0"/>
              <a:t>で、具体的かつ明確に記述してください。図や表を用いても構いません。</a:t>
            </a:r>
            <a:r>
              <a:rPr lang="en-US" altLang="ja-JP" sz="1050" dirty="0"/>
              <a:t>】</a:t>
            </a:r>
            <a:endParaRPr lang="en-US" sz="1600" dirty="0">
              <a:latin typeface="+mn-ea"/>
              <a:ea typeface="+mn-ea"/>
            </a:endParaRPr>
          </a:p>
        </p:txBody>
      </p:sp>
      <p:sp>
        <p:nvSpPr>
          <p:cNvPr id="2" name="フッター プレースホルダー 13">
            <a:extLst>
              <a:ext uri="{FF2B5EF4-FFF2-40B4-BE49-F238E27FC236}">
                <a16:creationId xmlns:a16="http://schemas.microsoft.com/office/drawing/2014/main" id="{08036EF8-0EA4-68D7-ACC0-A1AD8D8F9DAB}"/>
              </a:ext>
            </a:extLst>
          </p:cNvPr>
          <p:cNvSpPr>
            <a:spLocks noGrp="1"/>
          </p:cNvSpPr>
          <p:nvPr>
            <p:ph type="ftr" sz="quarter" idx="11"/>
          </p:nvPr>
        </p:nvSpPr>
        <p:spPr>
          <a:xfrm>
            <a:off x="12162" y="6637938"/>
            <a:ext cx="3551726" cy="217608"/>
          </a:xfrm>
        </p:spPr>
        <p:txBody>
          <a:bodyPr/>
          <a:lstStyle/>
          <a:p>
            <a:r>
              <a:rPr lang="ja-JP" altLang="en-US" dirty="0"/>
              <a:t>「くすりのシリコンバレー</a:t>
            </a:r>
            <a:r>
              <a:rPr lang="en-US" altLang="ja-JP" dirty="0"/>
              <a:t>TOYAMA</a:t>
            </a:r>
            <a:r>
              <a:rPr lang="ja-JP" altLang="en-US" dirty="0"/>
              <a:t>」創造コンソーシアム</a:t>
            </a:r>
            <a:r>
              <a:rPr lang="en-US" altLang="ja-JP" dirty="0"/>
              <a:t>【</a:t>
            </a:r>
            <a:r>
              <a:rPr lang="ja-JP" altLang="en-US" sz="900" dirty="0">
                <a:solidFill>
                  <a:schemeClr val="tx1"/>
                </a:solidFill>
                <a:latin typeface="HGPｺﾞｼｯｸM" panose="020B0600000000000000" pitchFamily="50" charset="-128"/>
                <a:ea typeface="HGPｺﾞｼｯｸM" panose="020B0600000000000000" pitchFamily="50" charset="-128"/>
              </a:rPr>
              <a:t>Ｒ７</a:t>
            </a:r>
            <a:r>
              <a:rPr lang="ja-JP" altLang="en-US" dirty="0"/>
              <a:t>新規募集</a:t>
            </a:r>
            <a:r>
              <a:rPr lang="en-US" altLang="ja-JP" dirty="0"/>
              <a:t>】</a:t>
            </a:r>
            <a:endParaRPr lang="ja-JP" altLang="en-US" dirty="0"/>
          </a:p>
        </p:txBody>
      </p:sp>
      <p:sp>
        <p:nvSpPr>
          <p:cNvPr id="3" name="Rectangle 9">
            <a:extLst>
              <a:ext uri="{FF2B5EF4-FFF2-40B4-BE49-F238E27FC236}">
                <a16:creationId xmlns:a16="http://schemas.microsoft.com/office/drawing/2014/main" id="{AE2A43C7-573E-8CF9-9031-7D51F5A03102}"/>
              </a:ext>
            </a:extLst>
          </p:cNvPr>
          <p:cNvSpPr/>
          <p:nvPr/>
        </p:nvSpPr>
        <p:spPr>
          <a:xfrm>
            <a:off x="107504" y="476672"/>
            <a:ext cx="8924945" cy="648072"/>
          </a:xfrm>
          <a:prstGeom prst="rect">
            <a:avLst/>
          </a:prstGeom>
          <a:solidFill>
            <a:schemeClr val="bg1"/>
          </a:solidFill>
          <a:ln>
            <a:solidFill>
              <a:schemeClr val="tx1"/>
            </a:solidFill>
          </a:ln>
        </p:spPr>
        <p:txBody>
          <a:bodyPr wrap="square" tIns="0" bIns="72000" anchor="ctr" anchorCtr="0">
            <a:noAutofit/>
          </a:bodyPr>
          <a:lstStyle/>
          <a:p>
            <a:r>
              <a:rPr lang="ja-JP" altLang="en-US" sz="1300" dirty="0">
                <a:latin typeface="+mn-ea"/>
              </a:rPr>
              <a:t>・背  景：社会的・技術的な背景のほか、研究代表者のこれまでの取組実績もふまえて記載</a:t>
            </a:r>
            <a:endParaRPr lang="en-US" altLang="ja-JP" sz="1300" dirty="0">
              <a:latin typeface="+mn-ea"/>
            </a:endParaRPr>
          </a:p>
          <a:p>
            <a:pPr>
              <a:spcBef>
                <a:spcPts val="600"/>
              </a:spcBef>
              <a:spcAft>
                <a:spcPts val="600"/>
              </a:spcAft>
            </a:pPr>
            <a:r>
              <a:rPr lang="ja-JP" altLang="en-US" sz="1300" dirty="0">
                <a:latin typeface="+mn-ea"/>
              </a:rPr>
              <a:t>・ねらい：</a:t>
            </a:r>
            <a:r>
              <a:rPr lang="ja-JP" altLang="en-US" sz="1300" dirty="0"/>
              <a:t>本研究テーマは最終的に何を達成しようとするのかという観点から記載</a:t>
            </a:r>
            <a:endParaRPr lang="en-US" altLang="ja-JP" sz="1300" dirty="0">
              <a:latin typeface="+mn-ea"/>
            </a:endParaRPr>
          </a:p>
        </p:txBody>
      </p:sp>
    </p:spTree>
    <p:extLst>
      <p:ext uri="{BB962C8B-B14F-4D97-AF65-F5344CB8AC3E}">
        <p14:creationId xmlns:p14="http://schemas.microsoft.com/office/powerpoint/2010/main" val="2121516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0C0845-0A07-6F46-AE73-632049CA1AC8}"/>
              </a:ext>
            </a:extLst>
          </p:cNvPr>
          <p:cNvSpPr>
            <a:spLocks noGrp="1"/>
          </p:cNvSpPr>
          <p:nvPr>
            <p:ph type="sldNum" sz="quarter" idx="12"/>
          </p:nvPr>
        </p:nvSpPr>
        <p:spPr/>
        <p:txBody>
          <a:bodyPr/>
          <a:lstStyle/>
          <a:p>
            <a:fld id="{2F143BD1-2DB3-4352-8591-6DD94F4E97F2}" type="slidenum">
              <a:rPr kumimoji="1" lang="ja-JP" altLang="en-US" smtClean="0">
                <a:latin typeface="+mn-ea"/>
              </a:rPr>
              <a:t>7</a:t>
            </a:fld>
            <a:endParaRPr kumimoji="1" lang="ja-JP" altLang="en-US">
              <a:latin typeface="+mn-ea"/>
            </a:endParaRPr>
          </a:p>
        </p:txBody>
      </p:sp>
      <p:sp>
        <p:nvSpPr>
          <p:cNvPr id="5" name="Rectangle 9">
            <a:extLst>
              <a:ext uri="{FF2B5EF4-FFF2-40B4-BE49-F238E27FC236}">
                <a16:creationId xmlns:a16="http://schemas.microsoft.com/office/drawing/2014/main" id="{E7A850B8-D99B-4349-B2D1-420A5E12B205}"/>
              </a:ext>
            </a:extLst>
          </p:cNvPr>
          <p:cNvSpPr/>
          <p:nvPr/>
        </p:nvSpPr>
        <p:spPr>
          <a:xfrm>
            <a:off x="111551" y="476672"/>
            <a:ext cx="8924945" cy="949866"/>
          </a:xfrm>
          <a:prstGeom prst="rect">
            <a:avLst/>
          </a:prstGeom>
          <a:solidFill>
            <a:schemeClr val="bg1"/>
          </a:solidFill>
          <a:ln>
            <a:solidFill>
              <a:schemeClr val="tx1"/>
            </a:solidFill>
          </a:ln>
        </p:spPr>
        <p:txBody>
          <a:bodyPr wrap="square" tIns="0" bIns="72000" anchor="t" anchorCtr="0">
            <a:spAutoFit/>
          </a:bodyPr>
          <a:lstStyle/>
          <a:p>
            <a:pPr>
              <a:lnSpc>
                <a:spcPct val="150000"/>
              </a:lnSpc>
            </a:pPr>
            <a:r>
              <a:rPr lang="ja-JP" altLang="en-US" sz="1400" dirty="0"/>
              <a:t>・最終的に目指そうとする実用化・事業化の具体的イメージ（現時点での想定）</a:t>
            </a:r>
            <a:endParaRPr lang="en-US" altLang="ja-JP" sz="1400" dirty="0"/>
          </a:p>
          <a:p>
            <a:pPr marL="442913" lvl="1" indent="-261938">
              <a:buFont typeface="Wingdings" panose="05000000000000000000" pitchFamily="2" charset="2"/>
              <a:buChar char="Ø"/>
            </a:pPr>
            <a:r>
              <a:rPr lang="ja-JP" altLang="en-US" sz="1200" dirty="0"/>
              <a:t>誰に対し、どのような価値を提供するのか？</a:t>
            </a:r>
            <a:endParaRPr lang="en-US" altLang="ja-JP" sz="1200" dirty="0"/>
          </a:p>
          <a:p>
            <a:pPr marL="442913" lvl="1" indent="-261938">
              <a:buFont typeface="Wingdings" panose="05000000000000000000" pitchFamily="2" charset="2"/>
              <a:buChar char="Ø"/>
            </a:pPr>
            <a:r>
              <a:rPr lang="ja-JP" altLang="en-US" sz="1200" dirty="0"/>
              <a:t>研究成果が実用化された場合、どのような形で収益が上がるのか？</a:t>
            </a:r>
            <a:endParaRPr lang="en-US" altLang="ja-JP" sz="1200" dirty="0"/>
          </a:p>
          <a:p>
            <a:pPr marL="442913" lvl="1" indent="-261938">
              <a:buFont typeface="Wingdings" panose="05000000000000000000" pitchFamily="2" charset="2"/>
              <a:buChar char="Ø"/>
            </a:pPr>
            <a:r>
              <a:rPr kumimoji="1" lang="ja-JP" altLang="en-US" sz="1200" dirty="0">
                <a:solidFill>
                  <a:schemeClr val="tx1"/>
                </a:solidFill>
                <a:latin typeface="ＭＳ Ｐゴシック" panose="020B0600070205080204" pitchFamily="50" charset="-128"/>
                <a:ea typeface="ＭＳ Ｐゴシック" panose="020B0600070205080204" pitchFamily="50" charset="-128"/>
              </a:rPr>
              <a:t>現時点で想定</a:t>
            </a:r>
            <a:r>
              <a:rPr lang="ja-JP" altLang="en-US" sz="1200" dirty="0">
                <a:latin typeface="ＭＳ Ｐゴシック" panose="020B0600070205080204" pitchFamily="50" charset="-128"/>
                <a:ea typeface="ＭＳ Ｐゴシック" panose="020B0600070205080204" pitchFamily="50" charset="-128"/>
              </a:rPr>
              <a:t>す</a:t>
            </a:r>
            <a:r>
              <a:rPr kumimoji="1" lang="ja-JP" altLang="en-US" sz="1200" dirty="0">
                <a:solidFill>
                  <a:schemeClr val="tx1"/>
                </a:solidFill>
                <a:latin typeface="ＭＳ Ｐゴシック" panose="020B0600070205080204" pitchFamily="50" charset="-128"/>
                <a:ea typeface="ＭＳ Ｐゴシック" panose="020B0600070205080204" pitchFamily="50" charset="-128"/>
              </a:rPr>
              <a:t>る</a:t>
            </a:r>
            <a:r>
              <a:rPr lang="ja-JP" altLang="en-US" sz="1200" dirty="0">
                <a:latin typeface="ＭＳ Ｐゴシック" panose="020B0600070205080204" pitchFamily="50" charset="-128"/>
                <a:ea typeface="ＭＳ Ｐゴシック" panose="020B0600070205080204" pitchFamily="50" charset="-128"/>
              </a:rPr>
              <a:t>、</a:t>
            </a:r>
            <a:r>
              <a:rPr kumimoji="1" lang="ja-JP" altLang="en-US" sz="1200" dirty="0">
                <a:solidFill>
                  <a:schemeClr val="tx1"/>
                </a:solidFill>
                <a:latin typeface="ＭＳ Ｐゴシック" panose="020B0600070205080204" pitchFamily="50" charset="-128"/>
                <a:ea typeface="ＭＳ Ｐゴシック" panose="020B0600070205080204" pitchFamily="50" charset="-128"/>
              </a:rPr>
              <a:t>事業化を担う共同研究先候補企業</a:t>
            </a: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8" name="Title 1">
            <a:extLst>
              <a:ext uri="{FF2B5EF4-FFF2-40B4-BE49-F238E27FC236}">
                <a16:creationId xmlns:a16="http://schemas.microsoft.com/office/drawing/2014/main" id="{182D9E95-ED90-9647-B206-5781A5DFE145}"/>
              </a:ext>
            </a:extLst>
          </p:cNvPr>
          <p:cNvSpPr>
            <a:spLocks noGrp="1"/>
          </p:cNvSpPr>
          <p:nvPr>
            <p:ph type="title"/>
          </p:nvPr>
        </p:nvSpPr>
        <p:spPr>
          <a:xfrm>
            <a:off x="0" y="0"/>
            <a:ext cx="9144000" cy="438150"/>
          </a:xfrm>
          <a:prstGeom prst="rect">
            <a:avLst/>
          </a:prstGeom>
          <a:solidFill>
            <a:srgbClr val="336600"/>
          </a:solidFill>
        </p:spPr>
        <p:txBody>
          <a:bodyPr/>
          <a:lstStyle/>
          <a:p>
            <a:pPr algn="l"/>
            <a:r>
              <a:rPr lang="ja-JP" altLang="en-US" sz="1900" dirty="0">
                <a:latin typeface="+mn-ea"/>
                <a:ea typeface="+mn-ea"/>
              </a:rPr>
              <a:t>３．本研究テーマの実用化の見通し</a:t>
            </a:r>
            <a:r>
              <a:rPr lang="ja-JP" altLang="en-US" sz="1050" dirty="0">
                <a:latin typeface="+mn-ea"/>
                <a:ea typeface="+mn-ea"/>
              </a:rPr>
              <a:t>　</a:t>
            </a:r>
            <a:r>
              <a:rPr lang="en-US" altLang="ja-JP" sz="1050" dirty="0"/>
              <a:t>【</a:t>
            </a:r>
            <a:r>
              <a:rPr lang="ja-JP" altLang="en-US" sz="1050" b="1" dirty="0"/>
              <a:t>スライド１枚</a:t>
            </a:r>
            <a:r>
              <a:rPr lang="ja-JP" altLang="en-US" sz="1050" dirty="0"/>
              <a:t>で記述してください。図や表を用いても構いません。</a:t>
            </a:r>
            <a:r>
              <a:rPr lang="en-US" altLang="ja-JP" sz="1050" dirty="0"/>
              <a:t>】</a:t>
            </a:r>
            <a:endParaRPr lang="en-US" sz="1050" dirty="0">
              <a:latin typeface="+mn-ea"/>
              <a:ea typeface="+mn-ea"/>
            </a:endParaRPr>
          </a:p>
        </p:txBody>
      </p:sp>
      <p:sp>
        <p:nvSpPr>
          <p:cNvPr id="3" name="フッター プレースホルダー 13">
            <a:extLst>
              <a:ext uri="{FF2B5EF4-FFF2-40B4-BE49-F238E27FC236}">
                <a16:creationId xmlns:a16="http://schemas.microsoft.com/office/drawing/2014/main" id="{A74819A4-B13C-6704-8535-C653B8A0B0AE}"/>
              </a:ext>
            </a:extLst>
          </p:cNvPr>
          <p:cNvSpPr>
            <a:spLocks noGrp="1"/>
          </p:cNvSpPr>
          <p:nvPr>
            <p:ph type="ftr" sz="quarter" idx="11"/>
          </p:nvPr>
        </p:nvSpPr>
        <p:spPr>
          <a:xfrm>
            <a:off x="12162" y="6637938"/>
            <a:ext cx="3551726" cy="217608"/>
          </a:xfrm>
        </p:spPr>
        <p:txBody>
          <a:bodyPr/>
          <a:lstStyle/>
          <a:p>
            <a:r>
              <a:rPr lang="ja-JP" altLang="en-US" dirty="0"/>
              <a:t>「くすりのシリコンバレー</a:t>
            </a:r>
            <a:r>
              <a:rPr lang="en-US" altLang="ja-JP" dirty="0"/>
              <a:t>TOYAMA</a:t>
            </a:r>
            <a:r>
              <a:rPr lang="ja-JP" altLang="en-US" dirty="0"/>
              <a:t>」創造コンソーシアム</a:t>
            </a:r>
            <a:r>
              <a:rPr lang="en-US" altLang="ja-JP" dirty="0"/>
              <a:t>【</a:t>
            </a:r>
            <a:r>
              <a:rPr lang="ja-JP" altLang="en-US" sz="900" dirty="0">
                <a:solidFill>
                  <a:schemeClr val="tx1"/>
                </a:solidFill>
                <a:latin typeface="HGPｺﾞｼｯｸM" panose="020B0600000000000000" pitchFamily="50" charset="-128"/>
                <a:ea typeface="HGPｺﾞｼｯｸM" panose="020B0600000000000000" pitchFamily="50" charset="-128"/>
              </a:rPr>
              <a:t>Ｒ７</a:t>
            </a:r>
            <a:r>
              <a:rPr lang="ja-JP" altLang="en-US" dirty="0"/>
              <a:t>新規募集</a:t>
            </a:r>
            <a:r>
              <a:rPr lang="en-US" altLang="ja-JP" dirty="0"/>
              <a:t>】</a:t>
            </a:r>
            <a:endParaRPr lang="ja-JP" altLang="en-US" dirty="0"/>
          </a:p>
        </p:txBody>
      </p:sp>
    </p:spTree>
    <p:extLst>
      <p:ext uri="{BB962C8B-B14F-4D97-AF65-F5344CB8AC3E}">
        <p14:creationId xmlns:p14="http://schemas.microsoft.com/office/powerpoint/2010/main" val="4092982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0C0845-0A07-6F46-AE73-632049CA1AC8}"/>
              </a:ext>
            </a:extLst>
          </p:cNvPr>
          <p:cNvSpPr>
            <a:spLocks noGrp="1"/>
          </p:cNvSpPr>
          <p:nvPr>
            <p:ph type="sldNum" sz="quarter" idx="12"/>
          </p:nvPr>
        </p:nvSpPr>
        <p:spPr/>
        <p:txBody>
          <a:bodyPr/>
          <a:lstStyle/>
          <a:p>
            <a:fld id="{2F143BD1-2DB3-4352-8591-6DD94F4E97F2}" type="slidenum">
              <a:rPr kumimoji="1" lang="ja-JP" altLang="en-US" smtClean="0">
                <a:latin typeface="+mn-ea"/>
              </a:rPr>
              <a:t>8</a:t>
            </a:fld>
            <a:endParaRPr kumimoji="1" lang="ja-JP" altLang="en-US">
              <a:latin typeface="+mn-ea"/>
            </a:endParaRPr>
          </a:p>
        </p:txBody>
      </p:sp>
      <p:sp>
        <p:nvSpPr>
          <p:cNvPr id="8" name="Title 1">
            <a:extLst>
              <a:ext uri="{FF2B5EF4-FFF2-40B4-BE49-F238E27FC236}">
                <a16:creationId xmlns:a16="http://schemas.microsoft.com/office/drawing/2014/main" id="{182D9E95-ED90-9647-B206-5781A5DFE145}"/>
              </a:ext>
            </a:extLst>
          </p:cNvPr>
          <p:cNvSpPr>
            <a:spLocks noGrp="1"/>
          </p:cNvSpPr>
          <p:nvPr>
            <p:ph type="title"/>
          </p:nvPr>
        </p:nvSpPr>
        <p:spPr>
          <a:xfrm>
            <a:off x="0" y="0"/>
            <a:ext cx="9144000" cy="438150"/>
          </a:xfrm>
          <a:prstGeom prst="rect">
            <a:avLst/>
          </a:prstGeom>
          <a:solidFill>
            <a:srgbClr val="336600"/>
          </a:solidFill>
        </p:spPr>
        <p:txBody>
          <a:bodyPr/>
          <a:lstStyle/>
          <a:p>
            <a:pPr algn="l"/>
            <a:r>
              <a:rPr lang="ja-JP" altLang="en-US" sz="2000" dirty="0">
                <a:latin typeface="+mn-ea"/>
                <a:ea typeface="+mn-ea"/>
              </a:rPr>
              <a:t>４．本研究テーマに関する知財の状況　</a:t>
            </a:r>
            <a:r>
              <a:rPr lang="en-US" altLang="ja-JP" sz="1050" dirty="0"/>
              <a:t>【4.</a:t>
            </a:r>
            <a:r>
              <a:rPr lang="ja-JP" altLang="en-US" sz="1050" dirty="0"/>
              <a:t>（１）は、</a:t>
            </a:r>
            <a:r>
              <a:rPr lang="ja-JP" altLang="en-US" sz="1050" b="1" dirty="0"/>
              <a:t>スライド１枚</a:t>
            </a:r>
            <a:r>
              <a:rPr lang="ja-JP" altLang="en-US" sz="1050" dirty="0"/>
              <a:t>で記述してください。図や表を用いても構いません。</a:t>
            </a:r>
            <a:r>
              <a:rPr lang="en-US" altLang="ja-JP" sz="1050" dirty="0"/>
              <a:t>】</a:t>
            </a:r>
            <a:endParaRPr lang="en-US" sz="1600" dirty="0">
              <a:latin typeface="+mn-ea"/>
              <a:ea typeface="+mn-ea"/>
            </a:endParaRPr>
          </a:p>
        </p:txBody>
      </p:sp>
      <p:sp>
        <p:nvSpPr>
          <p:cNvPr id="11" name="Rectangle 9">
            <a:extLst>
              <a:ext uri="{FF2B5EF4-FFF2-40B4-BE49-F238E27FC236}">
                <a16:creationId xmlns:a16="http://schemas.microsoft.com/office/drawing/2014/main" id="{DBDDE198-AA55-64B0-A21C-885BBD0C9F0E}"/>
              </a:ext>
            </a:extLst>
          </p:cNvPr>
          <p:cNvSpPr/>
          <p:nvPr/>
        </p:nvSpPr>
        <p:spPr>
          <a:xfrm>
            <a:off x="39543" y="509844"/>
            <a:ext cx="8924945" cy="655629"/>
          </a:xfrm>
          <a:prstGeom prst="rect">
            <a:avLst/>
          </a:prstGeom>
          <a:noFill/>
          <a:ln>
            <a:noFill/>
          </a:ln>
        </p:spPr>
        <p:txBody>
          <a:bodyPr wrap="square" tIns="0" anchor="t" anchorCtr="0">
            <a:spAutoFit/>
          </a:bodyPr>
          <a:lstStyle/>
          <a:p>
            <a:pPr>
              <a:lnSpc>
                <a:spcPct val="150000"/>
              </a:lnSpc>
            </a:pPr>
            <a:r>
              <a:rPr lang="ja-JP" altLang="en-US" sz="1400" b="1" dirty="0"/>
              <a:t>（１）実用化に向けて、競合優位性を保つための知財の確保の見込み、及び当該知財の活用の見込みについて記述してください</a:t>
            </a:r>
          </a:p>
        </p:txBody>
      </p:sp>
      <p:sp>
        <p:nvSpPr>
          <p:cNvPr id="2" name="フッター プレースホルダー 13">
            <a:extLst>
              <a:ext uri="{FF2B5EF4-FFF2-40B4-BE49-F238E27FC236}">
                <a16:creationId xmlns:a16="http://schemas.microsoft.com/office/drawing/2014/main" id="{592217C9-7595-61A8-78BF-CA31A25FA966}"/>
              </a:ext>
            </a:extLst>
          </p:cNvPr>
          <p:cNvSpPr>
            <a:spLocks noGrp="1"/>
          </p:cNvSpPr>
          <p:nvPr>
            <p:ph type="ftr" sz="quarter" idx="11"/>
          </p:nvPr>
        </p:nvSpPr>
        <p:spPr>
          <a:xfrm>
            <a:off x="12162" y="6637938"/>
            <a:ext cx="3551726" cy="217608"/>
          </a:xfrm>
        </p:spPr>
        <p:txBody>
          <a:bodyPr/>
          <a:lstStyle/>
          <a:p>
            <a:r>
              <a:rPr lang="ja-JP" altLang="en-US" dirty="0"/>
              <a:t>「くすりのシリコンバレー</a:t>
            </a:r>
            <a:r>
              <a:rPr lang="en-US" altLang="ja-JP" dirty="0"/>
              <a:t>TOYAMA</a:t>
            </a:r>
            <a:r>
              <a:rPr lang="ja-JP" altLang="en-US" dirty="0"/>
              <a:t>」創造コンソーシアム</a:t>
            </a:r>
            <a:r>
              <a:rPr lang="en-US" altLang="ja-JP" dirty="0"/>
              <a:t>【</a:t>
            </a:r>
            <a:r>
              <a:rPr lang="ja-JP" altLang="en-US" sz="900" dirty="0">
                <a:solidFill>
                  <a:schemeClr val="tx1"/>
                </a:solidFill>
                <a:latin typeface="HGPｺﾞｼｯｸM" panose="020B0600000000000000" pitchFamily="50" charset="-128"/>
                <a:ea typeface="HGPｺﾞｼｯｸM" panose="020B0600000000000000" pitchFamily="50" charset="-128"/>
              </a:rPr>
              <a:t>Ｒ７</a:t>
            </a:r>
            <a:r>
              <a:rPr lang="ja-JP" altLang="en-US" dirty="0"/>
              <a:t>新規募集</a:t>
            </a:r>
            <a:r>
              <a:rPr lang="en-US" altLang="ja-JP" dirty="0"/>
              <a:t>】</a:t>
            </a:r>
            <a:endParaRPr lang="ja-JP" altLang="en-US" dirty="0"/>
          </a:p>
        </p:txBody>
      </p:sp>
    </p:spTree>
    <p:extLst>
      <p:ext uri="{BB962C8B-B14F-4D97-AF65-F5344CB8AC3E}">
        <p14:creationId xmlns:p14="http://schemas.microsoft.com/office/powerpoint/2010/main" val="9750157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2524</Words>
  <Application>Microsoft Office PowerPoint</Application>
  <PresentationFormat>画面に合わせる (4:3)</PresentationFormat>
  <Paragraphs>272</Paragraphs>
  <Slides>19</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19</vt:i4>
      </vt:variant>
    </vt:vector>
  </HeadingPairs>
  <TitlesOfParts>
    <vt:vector size="27" baseType="lpstr">
      <vt:lpstr>HGPｺﾞｼｯｸM</vt:lpstr>
      <vt:lpstr>ＭＳ Ｐゴシック</vt:lpstr>
      <vt:lpstr>ＭＳ ゴシック</vt:lpstr>
      <vt:lpstr>游ゴシック</vt:lpstr>
      <vt:lpstr>Arial</vt:lpstr>
      <vt:lpstr>Calibri</vt:lpstr>
      <vt:lpstr>Wingdings</vt:lpstr>
      <vt:lpstr>Office ​​テーマ</vt:lpstr>
      <vt:lpstr>研究テーマ名</vt:lpstr>
      <vt:lpstr>PowerPoint プレゼンテーション</vt:lpstr>
      <vt:lpstr>令和７年度　くすりコンソーシアム研究開発事業　研究計画書　　　（様式２）</vt:lpstr>
      <vt:lpstr>令和７年度　くすりコンソーシアム研究開発事業　研究計画書　　　（様式２）</vt:lpstr>
      <vt:lpstr>１-①．本研究テーマの概要　【全角１，０００文字程度で、期待される成果も含めて簡潔に記述してください。】</vt:lpstr>
      <vt:lpstr>１-②．本研究テーマの独創性・革新性・優位性 【先行事例との比較を交えるなどしながら、全角１，０００文字程度で、分かりやすく整理して記述してください。】</vt:lpstr>
      <vt:lpstr>２．本研究テーマの背景とねらい　【スライド３枚以内で、具体的かつ明確に記述してください。図や表を用いても構いません。】</vt:lpstr>
      <vt:lpstr>３．本研究テーマの実用化の見通し　【スライド１枚で記述してください。図や表を用いても構いません。】</vt:lpstr>
      <vt:lpstr>４．本研究テーマに関する知財の状況　【4.（１）は、スライド１枚で記述してください。図や表を用いても構いません。】</vt:lpstr>
      <vt:lpstr>４．本研究テーマに関する知財の状況  【 4.（２）は、スライド１枚で記述してください。（２）-2は別紙での提出も可とします。】</vt:lpstr>
      <vt:lpstr>５‐①．研究実施体制　【スライド１枚で、研究参画者等との役割分担、連携・協力体制が分かるように図や表を用いて記述してください。】</vt:lpstr>
      <vt:lpstr>５‐②．現時点で想定する事業化への開発段階フロー　【スライド１枚で記述してください。】</vt:lpstr>
      <vt:lpstr>６-①．本補助金事業における研究計画　【スライド４枚以内。複数年度の計画の場合は全ての期間について記述ください。】</vt:lpstr>
      <vt:lpstr>６-②．実施スケジュール　【スライド１枚。実施項目は前項６－①と同じものを記載してください。】</vt:lpstr>
      <vt:lpstr>７．本補助金事業における研究テーマの達成目標　【スライド１枚で記述ください。該当する年度のみ記述ください】</vt:lpstr>
      <vt:lpstr>８．本研究テーマに関連する研究代表者のこれまでの経験・実績　【スライド３枚以内。本研究テーマに直接関連するもののみ】</vt:lpstr>
      <vt:lpstr>９．本研究テーマに関連する研究代表者の研究費　【スライド３枚以内。本研究テーマに直接関連するもののみ】</vt:lpstr>
      <vt:lpstr>その他、特記事項　【スライド１枚】</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2025-02-18T03:02:57Z</dcterms:modified>
</cp:coreProperties>
</file>